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embeddedFontLst>
    <p:embeddedFont>
      <p:font typeface="Century Gothic" panose="020B0502020202020204" pitchFamily="34" charset="0"/>
      <p:regular r:id="rId18"/>
      <p:bold r:id="rId19"/>
      <p:italic r:id="rId20"/>
      <p:boldItalic r:id="rId21"/>
    </p:embeddedFont>
    <p:embeddedFont>
      <p:font typeface="Helvetica Neue" panose="02000503000000020004"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gZWaeFv7c7U2jHCD/oU2hC1R/sT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603"/>
    <p:restoredTop sz="94719"/>
  </p:normalViewPr>
  <p:slideViewPr>
    <p:cSldViewPr snapToGrid="0">
      <p:cViewPr varScale="1">
        <p:scale>
          <a:sx n="98" d="100"/>
          <a:sy n="98" d="100"/>
        </p:scale>
        <p:origin x="192" y="6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buFont typeface="Arial" panose="020B0604020202020204" pitchFamily="34" charset="0"/>
              <a:buChar char="•"/>
            </a:pPr>
            <a:r>
              <a:rPr lang="en-CA" b="1" dirty="0"/>
              <a:t>Opening</a:t>
            </a:r>
            <a:r>
              <a:rPr lang="en-CA" dirty="0"/>
              <a:t>: "Hello, everyone. My name is Sai Rajesh Rapelli, and today, I'll present our research titled </a:t>
            </a:r>
            <a:r>
              <a:rPr lang="en-CA" i="1" dirty="0"/>
              <a:t>‘A LSTM with Dual-stage Attention Method to Predict Amine Emissions for Carbon Dioxide Capture and Storage.’</a:t>
            </a:r>
            <a:r>
              <a:rPr lang="en-CA" dirty="0"/>
              <a:t>"</a:t>
            </a:r>
          </a:p>
          <a:p>
            <a:pPr>
              <a:buFont typeface="Arial" panose="020B0604020202020204" pitchFamily="34" charset="0"/>
              <a:buChar char="•"/>
            </a:pPr>
            <a:r>
              <a:rPr lang="en-CA" b="1" dirty="0"/>
              <a:t>Introduce collaborators</a:t>
            </a:r>
            <a:r>
              <a:rPr lang="en-CA" dirty="0"/>
              <a:t>: "This work was conducted in collaboration with Dr. </a:t>
            </a:r>
            <a:r>
              <a:rPr lang="en-CA" dirty="0" err="1"/>
              <a:t>Zhiyuan</a:t>
            </a:r>
            <a:r>
              <a:rPr lang="en-CA" dirty="0"/>
              <a:t> Chen and Dr. Wei Lu, representing the University of Maryland Baltimore County and </a:t>
            </a:r>
            <a:r>
              <a:rPr lang="en-CA" dirty="0" err="1"/>
              <a:t>Raytum</a:t>
            </a:r>
            <a:r>
              <a:rPr lang="en-CA" dirty="0"/>
              <a:t> Photonics."</a:t>
            </a:r>
          </a:p>
          <a:p>
            <a:pPr>
              <a:buFont typeface="Arial" panose="020B0604020202020204" pitchFamily="34" charset="0"/>
              <a:buChar char="•"/>
            </a:pPr>
            <a:r>
              <a:rPr lang="en-CA" b="1" dirty="0"/>
              <a:t>Conference</a:t>
            </a:r>
            <a:r>
              <a:rPr lang="en-CA" dirty="0"/>
              <a:t>: "We’re excited to share this at the IEEE Big Data 2024 Workshop."</a:t>
            </a:r>
          </a:p>
          <a:p>
            <a:r>
              <a:rPr lang="en-CA" b="1" dirty="0"/>
              <a:t>Slide 2: Introduction</a:t>
            </a:r>
          </a:p>
          <a:p>
            <a:pPr>
              <a:buFont typeface="Arial" panose="020B0604020202020204" pitchFamily="34" charset="0"/>
              <a:buChar char="•"/>
            </a:pPr>
            <a:r>
              <a:rPr lang="en-CA" b="1" dirty="0"/>
              <a:t>Context</a:t>
            </a:r>
            <a:r>
              <a:rPr lang="en-CA" dirty="0"/>
              <a:t>: "Carbon dioxide capture is a critical component in combating climate change. Industrial facilities are key sources of CO2 emissions, and effective capture strategies can significantly mitigate their impact."</a:t>
            </a:r>
          </a:p>
          <a:p>
            <a:pPr>
              <a:buFont typeface="Arial" panose="020B0604020202020204" pitchFamily="34" charset="0"/>
              <a:buChar char="•"/>
            </a:pPr>
            <a:r>
              <a:rPr lang="en-CA" b="1" dirty="0"/>
              <a:t>Goal</a:t>
            </a:r>
            <a:r>
              <a:rPr lang="en-CA" dirty="0"/>
              <a:t>: "Our objective is to enhance amine emission predictions using advanced machine learning models, particularly a Long Short-Term Memory (LSTM) autoencoder with a dual-stage attention mechanism."</a:t>
            </a:r>
          </a:p>
          <a:p>
            <a:pPr>
              <a:buFont typeface="Arial" panose="020B0604020202020204" pitchFamily="34" charset="0"/>
              <a:buChar char="•"/>
            </a:pPr>
            <a:r>
              <a:rPr lang="en-CA" b="1" dirty="0"/>
              <a:t>Significance</a:t>
            </a:r>
            <a:r>
              <a:rPr lang="en-CA" dirty="0"/>
              <a:t>: "Improved prediction accuracy supports better operational strategies in carbon capture systems."</a:t>
            </a:r>
          </a:p>
          <a:p>
            <a:r>
              <a:rPr lang="en-CA" b="1" dirty="0"/>
              <a:t>Slide 3: Carbon Capture Process</a:t>
            </a:r>
          </a:p>
          <a:p>
            <a:pPr>
              <a:buFont typeface="Arial" panose="020B0604020202020204" pitchFamily="34" charset="0"/>
              <a:buChar char="•"/>
            </a:pPr>
            <a:r>
              <a:rPr lang="en-CA" b="1" dirty="0"/>
              <a:t>Diagram explanation</a:t>
            </a:r>
            <a:r>
              <a:rPr lang="en-CA" dirty="0"/>
              <a:t>: "This diagram shows the process of carbon dioxide capture. The flue gas undergoes preparation to remove contaminants and is then directed to the absorber where CO2 interacts with a solvent for capture."</a:t>
            </a:r>
          </a:p>
          <a:p>
            <a:pPr>
              <a:buFont typeface="Arial" panose="020B0604020202020204" pitchFamily="34" charset="0"/>
              <a:buChar char="•"/>
            </a:pPr>
            <a:r>
              <a:rPr lang="en-CA" b="1" dirty="0"/>
              <a:t>Key components</a:t>
            </a:r>
            <a:r>
              <a:rPr lang="en-CA" dirty="0"/>
              <a:t>: "The washing section prevents environmental contamination, while the pure CO2 collected at the stripper's summit is prepared for storage or reuse."</a:t>
            </a:r>
          </a:p>
          <a:p>
            <a:pPr>
              <a:buFont typeface="Arial" panose="020B0604020202020204" pitchFamily="34" charset="0"/>
              <a:buChar char="•"/>
            </a:pPr>
            <a:r>
              <a:rPr lang="en-CA" b="1" dirty="0"/>
              <a:t>Focus</a:t>
            </a:r>
            <a:r>
              <a:rPr lang="en-CA" dirty="0"/>
              <a:t>: "Our research focuses on predicting solvent emissions during this process."</a:t>
            </a:r>
          </a:p>
          <a:p>
            <a:r>
              <a:rPr lang="en-CA" b="1" dirty="0"/>
              <a:t>Slide 4: Related Work</a:t>
            </a:r>
          </a:p>
          <a:p>
            <a:pPr>
              <a:buFont typeface="Arial" panose="020B0604020202020204" pitchFamily="34" charset="0"/>
              <a:buChar char="•"/>
            </a:pPr>
            <a:r>
              <a:rPr lang="en-CA" b="1" dirty="0"/>
              <a:t>Literature review</a:t>
            </a:r>
            <a:r>
              <a:rPr lang="en-CA" dirty="0"/>
              <a:t>: "Various approaches, such as gradient-boosted decision trees and CNNs, have been explored for predicting amine emissions. However, these models often lack the capability to handle time-series dependencies effectively."</a:t>
            </a:r>
          </a:p>
          <a:p>
            <a:pPr>
              <a:buFont typeface="Arial" panose="020B0604020202020204" pitchFamily="34" charset="0"/>
              <a:buChar char="•"/>
            </a:pPr>
            <a:r>
              <a:rPr lang="en-CA" b="1" dirty="0"/>
              <a:t>LSTM advancements</a:t>
            </a:r>
            <a:r>
              <a:rPr lang="en-CA" dirty="0"/>
              <a:t>: "LSTM, combined with attention mechanisms, has shown superior results in domains like stock price forecasting and earthquake prediction. Inspired by these studies, we applied a dual-stage attention-enhanced LSTM autoencoder to this problem."</a:t>
            </a:r>
          </a:p>
          <a:p>
            <a:r>
              <a:rPr lang="en-CA" b="1" dirty="0"/>
              <a:t>Slide 5: Methodology</a:t>
            </a:r>
          </a:p>
          <a:p>
            <a:pPr>
              <a:buFont typeface="Arial" panose="020B0604020202020204" pitchFamily="34" charset="0"/>
              <a:buChar char="•"/>
            </a:pPr>
            <a:r>
              <a:rPr lang="en-CA" b="1" dirty="0"/>
              <a:t>Data source</a:t>
            </a:r>
            <a:r>
              <a:rPr lang="en-CA" dirty="0"/>
              <a:t>: "We used real-world data from the Technology Center Mongstad. The dataset includes 31 plant parameters and four amine emission measures."</a:t>
            </a:r>
          </a:p>
          <a:p>
            <a:pPr>
              <a:buFont typeface="Arial" panose="020B0604020202020204" pitchFamily="34" charset="0"/>
              <a:buChar char="•"/>
            </a:pPr>
            <a:r>
              <a:rPr lang="en-CA" b="1" dirty="0"/>
              <a:t>Feature selection</a:t>
            </a:r>
            <a:r>
              <a:rPr lang="en-CA" dirty="0"/>
              <a:t>: "Key features were chosen based on Pearson correlation to ensure relevance and accuracy."</a:t>
            </a:r>
          </a:p>
          <a:p>
            <a:pPr>
              <a:buFont typeface="Arial" panose="020B0604020202020204" pitchFamily="34" charset="0"/>
              <a:buChar char="•"/>
            </a:pPr>
            <a:r>
              <a:rPr lang="en-CA" b="1" dirty="0"/>
              <a:t>Data transformation</a:t>
            </a:r>
            <a:r>
              <a:rPr lang="en-CA" dirty="0"/>
              <a:t>: "We processed the data into time series with a window size of 25, capturing essential temporal dependencies for prediction."</a:t>
            </a:r>
          </a:p>
          <a:p>
            <a:r>
              <a:rPr lang="en-CA" b="1" dirty="0"/>
              <a:t>Slide 6: Proposed Model Architecture</a:t>
            </a:r>
          </a:p>
          <a:p>
            <a:pPr>
              <a:buFont typeface="Arial" panose="020B0604020202020204" pitchFamily="34" charset="0"/>
              <a:buChar char="•"/>
            </a:pPr>
            <a:r>
              <a:rPr lang="en-CA" b="1" dirty="0"/>
              <a:t>Model explanation</a:t>
            </a:r>
            <a:r>
              <a:rPr lang="en-CA" dirty="0"/>
              <a:t>: "This is our proposed LSTM autoencoder with dual-stage attention. It includes two attention layers, one before the encoder to emphasize input features and another between the encoder and decoder for embedding features."</a:t>
            </a:r>
          </a:p>
          <a:p>
            <a:pPr>
              <a:buFont typeface="Arial" panose="020B0604020202020204" pitchFamily="34" charset="0"/>
              <a:buChar char="•"/>
            </a:pPr>
            <a:r>
              <a:rPr lang="en-CA" b="1" dirty="0"/>
              <a:t>Advantage</a:t>
            </a:r>
            <a:r>
              <a:rPr lang="en-CA" dirty="0"/>
              <a:t>: "This architecture ensures the model learns both short- and long-term dependencies, improving prediction accuracy."</a:t>
            </a:r>
          </a:p>
          <a:p>
            <a:r>
              <a:rPr lang="en-CA" b="1" dirty="0"/>
              <a:t>Slide 7: Experiment Setup</a:t>
            </a:r>
          </a:p>
          <a:p>
            <a:pPr>
              <a:buFont typeface="Arial" panose="020B0604020202020204" pitchFamily="34" charset="0"/>
              <a:buChar char="•"/>
            </a:pPr>
            <a:r>
              <a:rPr lang="en-CA" b="1" dirty="0"/>
              <a:t>Configuration</a:t>
            </a:r>
            <a:r>
              <a:rPr lang="en-CA" dirty="0"/>
              <a:t>: "We compared multiple models, including LSTM, CNN, and gradient boosting trees, to predict AMP and Piperazine emissions."</a:t>
            </a:r>
          </a:p>
          <a:p>
            <a:pPr>
              <a:buFont typeface="Arial" panose="020B0604020202020204" pitchFamily="34" charset="0"/>
              <a:buChar char="•"/>
            </a:pPr>
            <a:r>
              <a:rPr lang="en-CA" b="1" dirty="0"/>
              <a:t>Implementation</a:t>
            </a:r>
            <a:r>
              <a:rPr lang="en-CA" dirty="0"/>
              <a:t>: "All models were implemented using TensorFlow and </a:t>
            </a:r>
            <a:r>
              <a:rPr lang="en-CA" dirty="0" err="1"/>
              <a:t>Keras</a:t>
            </a:r>
            <a:r>
              <a:rPr lang="en-CA" dirty="0"/>
              <a:t>. Training was conducted on Google </a:t>
            </a:r>
            <a:r>
              <a:rPr lang="en-CA" dirty="0" err="1"/>
              <a:t>Colab</a:t>
            </a:r>
            <a:r>
              <a:rPr lang="en-CA" dirty="0"/>
              <a:t>, with a total training time of less than 30 minutes for 900 epochs."</a:t>
            </a:r>
          </a:p>
          <a:p>
            <a:r>
              <a:rPr lang="en-CA" b="1" dirty="0"/>
              <a:t>Slide 8: Results - AMP Prediction</a:t>
            </a:r>
          </a:p>
          <a:p>
            <a:pPr>
              <a:buFont typeface="Arial" panose="020B0604020202020204" pitchFamily="34" charset="0"/>
              <a:buChar char="•"/>
            </a:pPr>
            <a:r>
              <a:rPr lang="en-CA" b="1" dirty="0"/>
              <a:t>Performance analysis</a:t>
            </a:r>
            <a:r>
              <a:rPr lang="en-CA" dirty="0"/>
              <a:t>: "The dual-stage attention model outperformed all other methods, achieving an error rate of 6.8% with six selected features. The attention layers enhanced focus on critical features, resulting in more accurate predictions."</a:t>
            </a:r>
          </a:p>
          <a:p>
            <a:pPr>
              <a:buFont typeface="Arial" panose="020B0604020202020204" pitchFamily="34" charset="0"/>
              <a:buChar char="•"/>
            </a:pPr>
            <a:r>
              <a:rPr lang="en-CA" b="1" dirty="0"/>
              <a:t>Graph interpretation</a:t>
            </a:r>
            <a:r>
              <a:rPr lang="en-CA" dirty="0"/>
              <a:t>: "As seen in the graph, other models, such as CNN and gradient boosting, had higher error rates due to their inability to handle time-series dependencies effectively."</a:t>
            </a:r>
          </a:p>
          <a:p>
            <a:r>
              <a:rPr lang="en-CA" b="1" dirty="0"/>
              <a:t>Slide 9: Results - Piperazine Prediction</a:t>
            </a:r>
          </a:p>
          <a:p>
            <a:pPr>
              <a:buFont typeface="Arial" panose="020B0604020202020204" pitchFamily="34" charset="0"/>
              <a:buChar char="•"/>
            </a:pPr>
            <a:r>
              <a:rPr lang="en-CA" b="1" dirty="0"/>
              <a:t>Piperazine results</a:t>
            </a:r>
            <a:r>
              <a:rPr lang="en-CA" dirty="0"/>
              <a:t>: "Similar trends were observed for Piperazine predictions, with the dual-stage attention model again outperforming the others. The lowest error rate achieved was 5.8%."</a:t>
            </a:r>
          </a:p>
          <a:p>
            <a:pPr>
              <a:buFont typeface="Arial" panose="020B0604020202020204" pitchFamily="34" charset="0"/>
              <a:buChar char="•"/>
            </a:pPr>
            <a:r>
              <a:rPr lang="en-CA" b="1" dirty="0"/>
              <a:t>Comparison</a:t>
            </a:r>
            <a:r>
              <a:rPr lang="en-CA" dirty="0"/>
              <a:t>: "These results highlight the robustness and adaptability of our model across different amine types."</a:t>
            </a:r>
          </a:p>
          <a:p>
            <a:r>
              <a:rPr lang="en-CA" b="1" dirty="0"/>
              <a:t>Slide 10: Visual Results</a:t>
            </a:r>
          </a:p>
          <a:p>
            <a:pPr>
              <a:buFont typeface="Arial" panose="020B0604020202020204" pitchFamily="34" charset="0"/>
              <a:buChar char="•"/>
            </a:pPr>
            <a:r>
              <a:rPr lang="en-CA" b="1" dirty="0"/>
              <a:t>Graphs</a:t>
            </a:r>
            <a:r>
              <a:rPr lang="en-CA" dirty="0"/>
              <a:t>: "These graphs compare predicted and actual values for AMP and Piperazine emissions. The closeness of the red (predicted) and blue (actual) lines demonstrates the accuracy of our model."</a:t>
            </a:r>
          </a:p>
          <a:p>
            <a:pPr>
              <a:buFont typeface="Arial" panose="020B0604020202020204" pitchFamily="34" charset="0"/>
              <a:buChar char="•"/>
            </a:pPr>
            <a:r>
              <a:rPr lang="en-CA" b="1" dirty="0"/>
              <a:t>Highlight</a:t>
            </a:r>
            <a:r>
              <a:rPr lang="en-CA" dirty="0"/>
              <a:t>: "The model successfully captures fluctuations and patterns in emission levels, aligning closely with real data."</a:t>
            </a:r>
          </a:p>
          <a:p>
            <a:r>
              <a:rPr lang="en-CA" b="1" dirty="0"/>
              <a:t>Slide 11: Conclusion</a:t>
            </a:r>
          </a:p>
          <a:p>
            <a:pPr>
              <a:buFont typeface="Arial" panose="020B0604020202020204" pitchFamily="34" charset="0"/>
              <a:buChar char="•"/>
            </a:pPr>
            <a:r>
              <a:rPr lang="en-CA" b="1" dirty="0"/>
              <a:t>Key findings</a:t>
            </a:r>
            <a:r>
              <a:rPr lang="en-CA" dirty="0"/>
              <a:t>: "Our LSTM autoencoder with dual-stage attention demonstrates strong performance in predicting amine emissions, with error rates between 5.8% and 6.8%. It significantly outperforms existing methods, proving its potential for real-time monitoring applications."</a:t>
            </a:r>
          </a:p>
          <a:p>
            <a:pPr>
              <a:buFont typeface="Arial" panose="020B0604020202020204" pitchFamily="34" charset="0"/>
              <a:buChar char="•"/>
            </a:pPr>
            <a:r>
              <a:rPr lang="en-CA" b="1" dirty="0"/>
              <a:t>Broader implications</a:t>
            </a:r>
            <a:r>
              <a:rPr lang="en-CA" dirty="0"/>
              <a:t>: "This model can enhance operational strategies, ensuring more effective and sustainable carbon capture."</a:t>
            </a:r>
          </a:p>
          <a:p>
            <a:r>
              <a:rPr lang="en-CA" b="1" dirty="0"/>
              <a:t>Slide 12: Future Work</a:t>
            </a:r>
          </a:p>
          <a:p>
            <a:pPr>
              <a:buFont typeface="Arial" panose="020B0604020202020204" pitchFamily="34" charset="0"/>
              <a:buChar char="•"/>
            </a:pPr>
            <a:r>
              <a:rPr lang="en-CA" b="1" dirty="0"/>
              <a:t>Next steps</a:t>
            </a:r>
            <a:r>
              <a:rPr lang="en-CA" dirty="0"/>
              <a:t>: "We plan to integrate transfer learning to adapt the model for other carbon capture facilities, broadening its applicability."</a:t>
            </a:r>
          </a:p>
          <a:p>
            <a:pPr>
              <a:buFont typeface="Arial" panose="020B0604020202020204" pitchFamily="34" charset="0"/>
              <a:buChar char="•"/>
            </a:pPr>
            <a:r>
              <a:rPr lang="en-CA" b="1" dirty="0"/>
              <a:t>Vision</a:t>
            </a:r>
            <a:r>
              <a:rPr lang="en-CA" dirty="0"/>
              <a:t>: "This will enable predictive robustness across diverse environmental settings, further advancing emission control technologies."</a:t>
            </a:r>
          </a:p>
          <a:p>
            <a:r>
              <a:rPr lang="en-CA" b="1" dirty="0"/>
              <a:t>Slide 13: Thank You</a:t>
            </a:r>
          </a:p>
          <a:p>
            <a:pPr>
              <a:buFont typeface="Arial" panose="020B0604020202020204" pitchFamily="34" charset="0"/>
              <a:buChar char="•"/>
            </a:pPr>
            <a:r>
              <a:rPr lang="en-CA" b="1" dirty="0"/>
              <a:t>Closing</a:t>
            </a:r>
            <a:r>
              <a:rPr lang="en-CA" dirty="0"/>
              <a:t>: "Thank you for your attention. I look forward to your questions and feedback on our work."</a:t>
            </a:r>
          </a:p>
          <a:p>
            <a:pPr marL="0" lvl="0" indent="0" algn="l" rtl="0">
              <a:spcBef>
                <a:spcPts val="0"/>
              </a:spcBef>
              <a:spcAft>
                <a:spcPts val="0"/>
              </a:spcAft>
              <a:buNone/>
            </a:pPr>
            <a:endParaRPr dirty="0"/>
          </a:p>
        </p:txBody>
      </p:sp>
      <p:sp>
        <p:nvSpPr>
          <p:cNvPr id="65" name="Google Shape;6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CA" b="1" dirty="0"/>
              <a:t>Slide 7: Experiment Setup</a:t>
            </a:r>
          </a:p>
          <a:p>
            <a:pPr>
              <a:buFont typeface="Arial" panose="020B0604020202020204" pitchFamily="34" charset="0"/>
              <a:buChar char="•"/>
            </a:pPr>
            <a:r>
              <a:rPr lang="en-CA" b="1" dirty="0"/>
              <a:t>Model Comparisons</a:t>
            </a:r>
            <a:r>
              <a:rPr lang="en-CA" dirty="0"/>
              <a:t>: "We compared standard LSTM, autoencoders, and CNNs, training models to predict AMP and Piperazine emissions."</a:t>
            </a:r>
          </a:p>
          <a:p>
            <a:pPr>
              <a:buFont typeface="Arial" panose="020B0604020202020204" pitchFamily="34" charset="0"/>
              <a:buChar char="•"/>
            </a:pPr>
            <a:r>
              <a:rPr lang="en-CA" b="1" dirty="0"/>
              <a:t>Technical Details</a:t>
            </a:r>
            <a:r>
              <a:rPr lang="en-CA" dirty="0"/>
              <a:t>: "Models were trained using TensorFlow and </a:t>
            </a:r>
            <a:r>
              <a:rPr lang="en-CA" dirty="0" err="1"/>
              <a:t>Keras</a:t>
            </a:r>
            <a:r>
              <a:rPr lang="en-CA" dirty="0"/>
              <a:t> for 900 epochs, with 80% training and 20% testing data split."</a:t>
            </a:r>
          </a:p>
          <a:p>
            <a:pPr>
              <a:buFont typeface="Arial" panose="020B0604020202020204" pitchFamily="34" charset="0"/>
              <a:buChar char="•"/>
            </a:pPr>
            <a:r>
              <a:rPr lang="en-CA" b="1" dirty="0"/>
              <a:t>Efficiency</a:t>
            </a:r>
            <a:r>
              <a:rPr lang="en-CA" dirty="0"/>
              <a:t>: "Training took under 30 minutes, making this approach computationally feasible."</a:t>
            </a:r>
          </a:p>
          <a:p>
            <a:pPr marL="0" lvl="0" indent="0" algn="l" rtl="0">
              <a:spcBef>
                <a:spcPts val="0"/>
              </a:spcBef>
              <a:spcAft>
                <a:spcPts val="0"/>
              </a:spcAft>
              <a:buNone/>
            </a:pPr>
            <a:endParaRPr dirty="0"/>
          </a:p>
        </p:txBody>
      </p:sp>
      <p:sp>
        <p:nvSpPr>
          <p:cNvPr id="127" name="Google Shape;12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CA" b="1" dirty="0"/>
              <a:t>Left Chart: Prediction of AMP with Different Models</a:t>
            </a:r>
          </a:p>
          <a:p>
            <a:pPr>
              <a:buFont typeface="Arial" panose="020B0604020202020204" pitchFamily="34" charset="0"/>
              <a:buChar char="•"/>
            </a:pPr>
            <a:r>
              <a:rPr lang="en-CA" b="1" dirty="0"/>
              <a:t>X-axis:</a:t>
            </a:r>
            <a:r>
              <a:rPr lang="en-CA" dirty="0"/>
              <a:t> Number of features used (4, 6, 8, 10).</a:t>
            </a:r>
          </a:p>
          <a:p>
            <a:pPr>
              <a:buFont typeface="Arial" panose="020B0604020202020204" pitchFamily="34" charset="0"/>
              <a:buChar char="•"/>
            </a:pPr>
            <a:r>
              <a:rPr lang="en-CA" b="1" dirty="0"/>
              <a:t>Y-axis:</a:t>
            </a:r>
            <a:r>
              <a:rPr lang="en-CA" dirty="0"/>
              <a:t> Error percentage for AMP prediction.</a:t>
            </a:r>
          </a:p>
          <a:p>
            <a:pPr>
              <a:buFont typeface="Arial" panose="020B0604020202020204" pitchFamily="34" charset="0"/>
              <a:buChar char="•"/>
            </a:pPr>
            <a:r>
              <a:rPr lang="en-CA" b="1" dirty="0"/>
              <a:t>Key Insights:</a:t>
            </a:r>
            <a:endParaRPr lang="en-CA" dirty="0"/>
          </a:p>
          <a:p>
            <a:pPr marL="742950" lvl="1" indent="-285750">
              <a:buFont typeface="Arial" panose="020B0604020202020204" pitchFamily="34" charset="0"/>
              <a:buChar char="•"/>
            </a:pPr>
            <a:r>
              <a:rPr lang="en-CA" dirty="0"/>
              <a:t>The </a:t>
            </a:r>
            <a:r>
              <a:rPr lang="en-CA" b="1" dirty="0"/>
              <a:t>Autoencoder with dual-stage attention</a:t>
            </a:r>
            <a:r>
              <a:rPr lang="en-CA" dirty="0"/>
              <a:t> (red line) consistently performs the best, achieving the </a:t>
            </a:r>
            <a:r>
              <a:rPr lang="en-CA" b="1" dirty="0"/>
              <a:t>lowest error rate across all feature counts</a:t>
            </a:r>
            <a:r>
              <a:rPr lang="en-CA" dirty="0"/>
              <a:t>.</a:t>
            </a:r>
          </a:p>
          <a:p>
            <a:pPr marL="742950" lvl="1" indent="-285750">
              <a:buFont typeface="Arial" panose="020B0604020202020204" pitchFamily="34" charset="0"/>
              <a:buChar char="•"/>
            </a:pPr>
            <a:r>
              <a:rPr lang="en-CA" dirty="0"/>
              <a:t>Models with </a:t>
            </a:r>
            <a:r>
              <a:rPr lang="en-CA" b="1" dirty="0"/>
              <a:t>attention mechanisms</a:t>
            </a:r>
            <a:r>
              <a:rPr lang="en-CA" dirty="0"/>
              <a:t> (red and light blue) generally outperform the others, showing the importance of capturing feature importance.</a:t>
            </a:r>
          </a:p>
          <a:p>
            <a:pPr marL="742950" lvl="1" indent="-285750">
              <a:buFont typeface="Arial" panose="020B0604020202020204" pitchFamily="34" charset="0"/>
              <a:buChar char="•"/>
            </a:pPr>
            <a:r>
              <a:rPr lang="en-CA" dirty="0"/>
              <a:t>The </a:t>
            </a:r>
            <a:r>
              <a:rPr lang="en-CA" b="1" dirty="0"/>
              <a:t>CNN</a:t>
            </a:r>
            <a:r>
              <a:rPr lang="en-CA" dirty="0"/>
              <a:t> (green line) has the </a:t>
            </a:r>
            <a:r>
              <a:rPr lang="en-CA" b="1" dirty="0"/>
              <a:t>highest error</a:t>
            </a:r>
            <a:r>
              <a:rPr lang="en-CA" dirty="0"/>
              <a:t>, indicating its limitations for this task.</a:t>
            </a:r>
          </a:p>
          <a:p>
            <a:pPr marL="742950" lvl="1" indent="-285750">
              <a:buFont typeface="Arial" panose="020B0604020202020204" pitchFamily="34" charset="0"/>
              <a:buChar char="•"/>
            </a:pPr>
            <a:r>
              <a:rPr lang="en-CA" dirty="0"/>
              <a:t>Traditional methods like </a:t>
            </a:r>
            <a:r>
              <a:rPr lang="en-CA" b="1" dirty="0"/>
              <a:t>Gradient Boosting Tree</a:t>
            </a:r>
            <a:r>
              <a:rPr lang="en-CA" dirty="0"/>
              <a:t> (yellow) are slightly less accurate than advanced deep-learning models.</a:t>
            </a:r>
          </a:p>
          <a:p>
            <a:r>
              <a:rPr lang="en-CA" b="1" dirty="0"/>
              <a:t>Right Chart: Prediction of Piperazine with Different Models</a:t>
            </a:r>
          </a:p>
          <a:p>
            <a:pPr>
              <a:buFont typeface="Arial" panose="020B0604020202020204" pitchFamily="34" charset="0"/>
              <a:buChar char="•"/>
            </a:pPr>
            <a:r>
              <a:rPr lang="en-CA" b="1" dirty="0"/>
              <a:t>X-axis:</a:t>
            </a:r>
            <a:r>
              <a:rPr lang="en-CA" dirty="0"/>
              <a:t> Number of features used (4, 6, 8, 10).</a:t>
            </a:r>
          </a:p>
          <a:p>
            <a:pPr>
              <a:buFont typeface="Arial" panose="020B0604020202020204" pitchFamily="34" charset="0"/>
              <a:buChar char="•"/>
            </a:pPr>
            <a:r>
              <a:rPr lang="en-CA" b="1" dirty="0"/>
              <a:t>Y-axis:</a:t>
            </a:r>
            <a:r>
              <a:rPr lang="en-CA" dirty="0"/>
              <a:t> Error percentage for Piperazine prediction.</a:t>
            </a:r>
          </a:p>
          <a:p>
            <a:pPr>
              <a:buFont typeface="Arial" panose="020B0604020202020204" pitchFamily="34" charset="0"/>
              <a:buChar char="•"/>
            </a:pPr>
            <a:r>
              <a:rPr lang="en-CA" b="1" dirty="0"/>
              <a:t>Key Insights:</a:t>
            </a:r>
            <a:endParaRPr lang="en-CA" dirty="0"/>
          </a:p>
          <a:p>
            <a:pPr marL="742950" lvl="1" indent="-285750">
              <a:buFont typeface="Arial" panose="020B0604020202020204" pitchFamily="34" charset="0"/>
              <a:buChar char="•"/>
            </a:pPr>
            <a:r>
              <a:rPr lang="en-CA" dirty="0"/>
              <a:t>The </a:t>
            </a:r>
            <a:r>
              <a:rPr lang="en-CA" b="1" dirty="0"/>
              <a:t>Autoencoder with dual-stage attention</a:t>
            </a:r>
            <a:r>
              <a:rPr lang="en-CA" dirty="0"/>
              <a:t> (red) again has the </a:t>
            </a:r>
            <a:r>
              <a:rPr lang="en-CA" b="1" dirty="0"/>
              <a:t>lowest error</a:t>
            </a:r>
            <a:r>
              <a:rPr lang="en-CA" dirty="0"/>
              <a:t>, demonstrating its superior predictive power.</a:t>
            </a:r>
          </a:p>
          <a:p>
            <a:pPr marL="742950" lvl="1" indent="-285750">
              <a:buFont typeface="Arial" panose="020B0604020202020204" pitchFamily="34" charset="0"/>
              <a:buChar char="•"/>
            </a:pPr>
            <a:r>
              <a:rPr lang="en-CA" dirty="0"/>
              <a:t>The </a:t>
            </a:r>
            <a:r>
              <a:rPr lang="en-CA" b="1" dirty="0"/>
              <a:t>CNN</a:t>
            </a:r>
            <a:r>
              <a:rPr lang="en-CA" dirty="0"/>
              <a:t> (green) error rate increases drastically with more features, highlighting its inefficiency in this task.</a:t>
            </a:r>
          </a:p>
          <a:p>
            <a:pPr marL="742950" lvl="1" indent="-285750">
              <a:buFont typeface="Arial" panose="020B0604020202020204" pitchFamily="34" charset="0"/>
              <a:buChar char="•"/>
            </a:pPr>
            <a:r>
              <a:rPr lang="en-CA" dirty="0"/>
              <a:t>Other models like the </a:t>
            </a:r>
            <a:r>
              <a:rPr lang="en-CA" b="1" dirty="0"/>
              <a:t>LSTM Autoencoder</a:t>
            </a:r>
            <a:r>
              <a:rPr lang="en-CA" dirty="0"/>
              <a:t> (blue) and </a:t>
            </a:r>
            <a:r>
              <a:rPr lang="en-CA" b="1" dirty="0"/>
              <a:t>Gradient Boosting Tree</a:t>
            </a:r>
            <a:r>
              <a:rPr lang="en-CA" dirty="0"/>
              <a:t> (yellow) show moderate error rates, but the attention-enhanced models are clearly better.</a:t>
            </a:r>
          </a:p>
          <a:p>
            <a:pPr marL="0" lvl="0" indent="0" algn="l" rtl="0">
              <a:spcBef>
                <a:spcPts val="0"/>
              </a:spcBef>
              <a:spcAft>
                <a:spcPts val="0"/>
              </a:spcAft>
              <a:buNone/>
            </a:pPr>
            <a:endParaRPr dirty="0"/>
          </a:p>
        </p:txBody>
      </p:sp>
      <p:sp>
        <p:nvSpPr>
          <p:cNvPr id="133" name="Google Shape;13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CA" dirty="0">
                <a:solidFill>
                  <a:srgbClr val="000000"/>
                </a:solidFill>
                <a:effectLst/>
                <a:latin typeface="Helvetica" pitchFamily="2" charset="0"/>
              </a:rPr>
              <a:t>Figure 8 plots real values of AMP and values predicted by</a:t>
            </a:r>
          </a:p>
          <a:p>
            <a:r>
              <a:rPr lang="en-CA" dirty="0">
                <a:solidFill>
                  <a:srgbClr val="000000"/>
                </a:solidFill>
                <a:effectLst/>
                <a:latin typeface="Helvetica" pitchFamily="2" charset="0"/>
              </a:rPr>
              <a:t>LSTM autoencoder with dual-stage attention. Figure 9 plots</a:t>
            </a:r>
          </a:p>
          <a:p>
            <a:r>
              <a:rPr lang="en-CA" dirty="0">
                <a:solidFill>
                  <a:srgbClr val="000000"/>
                </a:solidFill>
                <a:effectLst/>
                <a:latin typeface="Helvetica" pitchFamily="2" charset="0"/>
              </a:rPr>
              <a:t>the same for Piperazine. The red lines indicate predictions,</a:t>
            </a:r>
          </a:p>
          <a:p>
            <a:r>
              <a:rPr lang="en-CA" dirty="0">
                <a:solidFill>
                  <a:srgbClr val="000000"/>
                </a:solidFill>
                <a:effectLst/>
                <a:latin typeface="Helvetica" pitchFamily="2" charset="0"/>
              </a:rPr>
              <a:t>whereas the blue lines display actual numbers.</a:t>
            </a:r>
          </a:p>
          <a:p>
            <a:r>
              <a:rPr lang="en-CA" dirty="0">
                <a:solidFill>
                  <a:srgbClr val="000000"/>
                </a:solidFill>
                <a:effectLst/>
                <a:latin typeface="Helvetica" pitchFamily="2" charset="0"/>
              </a:rPr>
              <a:t>The results indicate that the predicted values of AMP and</a:t>
            </a:r>
          </a:p>
          <a:p>
            <a:r>
              <a:rPr lang="en-CA" dirty="0">
                <a:solidFill>
                  <a:srgbClr val="000000"/>
                </a:solidFill>
                <a:effectLst/>
                <a:latin typeface="Helvetica" pitchFamily="2" charset="0"/>
              </a:rPr>
              <a:t>Piperazine using our method closely match the actual data. The</a:t>
            </a:r>
          </a:p>
          <a:p>
            <a:r>
              <a:rPr lang="en-CA" dirty="0">
                <a:solidFill>
                  <a:srgbClr val="000000"/>
                </a:solidFill>
                <a:effectLst/>
                <a:latin typeface="Helvetica" pitchFamily="2" charset="0"/>
              </a:rPr>
              <a:t>proposed model effectively captures fluctuations and patterns</a:t>
            </a:r>
          </a:p>
          <a:p>
            <a:r>
              <a:rPr lang="en-CA" dirty="0">
                <a:solidFill>
                  <a:srgbClr val="000000"/>
                </a:solidFill>
                <a:effectLst/>
                <a:latin typeface="Helvetica" pitchFamily="2" charset="0"/>
              </a:rPr>
              <a:t>with good precision.</a:t>
            </a:r>
          </a:p>
        </p:txBody>
      </p:sp>
      <p:sp>
        <p:nvSpPr>
          <p:cNvPr id="142" name="Google Shape;14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CA" b="1" dirty="0"/>
              <a:t>Slide 10: Conclusion</a:t>
            </a:r>
          </a:p>
          <a:p>
            <a:pPr>
              <a:buFont typeface="Arial" panose="020B0604020202020204" pitchFamily="34" charset="0"/>
              <a:buChar char="•"/>
            </a:pPr>
            <a:r>
              <a:rPr lang="en-CA" b="1" dirty="0"/>
              <a:t>Summary</a:t>
            </a:r>
            <a:r>
              <a:rPr lang="en-CA" dirty="0"/>
              <a:t>: "We demonstrated a robust LSTM autoencoder with dual-stage attention for emission prediction, achieving high accuracy and outperforming existing models."</a:t>
            </a:r>
          </a:p>
          <a:p>
            <a:pPr>
              <a:buFont typeface="Arial" panose="020B0604020202020204" pitchFamily="34" charset="0"/>
              <a:buChar char="•"/>
            </a:pPr>
            <a:r>
              <a:rPr lang="en-CA" b="1" dirty="0"/>
              <a:t>Impact</a:t>
            </a:r>
            <a:r>
              <a:rPr lang="en-CA" dirty="0"/>
              <a:t>: "Our work shows significant potential for enhancing the operational efficiency of carbon capture systems."</a:t>
            </a:r>
          </a:p>
          <a:p>
            <a:pPr>
              <a:buFont typeface="Arial" panose="020B0604020202020204" pitchFamily="34" charset="0"/>
              <a:buChar char="•"/>
            </a:pPr>
            <a:r>
              <a:rPr lang="en-CA" b="1" dirty="0"/>
              <a:t>Acknowledgment</a:t>
            </a:r>
            <a:r>
              <a:rPr lang="en-CA" dirty="0"/>
              <a:t>: "This is a step forward in making carbon capture more effective and sustainable."</a:t>
            </a:r>
          </a:p>
          <a:p>
            <a:pPr marL="0" lvl="0" indent="0" algn="l" rtl="0">
              <a:spcBef>
                <a:spcPts val="0"/>
              </a:spcBef>
              <a:spcAft>
                <a:spcPts val="0"/>
              </a:spcAft>
              <a:buNone/>
            </a:pPr>
            <a:endParaRPr dirty="0"/>
          </a:p>
        </p:txBody>
      </p:sp>
      <p:sp>
        <p:nvSpPr>
          <p:cNvPr id="151" name="Google Shape;15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CA" b="1" dirty="0"/>
              <a:t>Slide 11: Future Work</a:t>
            </a:r>
          </a:p>
          <a:p>
            <a:pPr>
              <a:buFont typeface="Arial" panose="020B0604020202020204" pitchFamily="34" charset="0"/>
              <a:buChar char="•"/>
            </a:pPr>
            <a:r>
              <a:rPr lang="en-CA" b="1" dirty="0"/>
              <a:t>Plans</a:t>
            </a:r>
            <a:r>
              <a:rPr lang="en-CA" dirty="0"/>
              <a:t>: "Next, we aim to integrate transfer learning to generalize our model for other facilities, broadening its applicability."</a:t>
            </a:r>
          </a:p>
          <a:p>
            <a:pPr>
              <a:buFont typeface="Arial" panose="020B0604020202020204" pitchFamily="34" charset="0"/>
              <a:buChar char="•"/>
            </a:pPr>
            <a:r>
              <a:rPr lang="en-CA" b="1" dirty="0"/>
              <a:t>Vision</a:t>
            </a:r>
            <a:r>
              <a:rPr lang="en-CA" dirty="0"/>
              <a:t>: "This would make predictive models more versatile and impactful across diverse settings."</a:t>
            </a:r>
          </a:p>
          <a:p>
            <a:pPr marL="0" lvl="0" indent="0" algn="l" rtl="0">
              <a:spcBef>
                <a:spcPts val="0"/>
              </a:spcBef>
              <a:spcAft>
                <a:spcPts val="0"/>
              </a:spcAft>
              <a:buNone/>
            </a:pPr>
            <a:endParaRPr dirty="0"/>
          </a:p>
        </p:txBody>
      </p:sp>
      <p:sp>
        <p:nvSpPr>
          <p:cNvPr id="157" name="Google Shape;157;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CA" b="1" dirty="0"/>
              <a:t>Slide 2: Introduction</a:t>
            </a:r>
          </a:p>
          <a:p>
            <a:pPr>
              <a:buFont typeface="Arial" panose="020B0604020202020204" pitchFamily="34" charset="0"/>
              <a:buChar char="•"/>
            </a:pPr>
            <a:r>
              <a:rPr lang="en-CA" b="1" dirty="0"/>
              <a:t>Context</a:t>
            </a:r>
            <a:r>
              <a:rPr lang="en-CA" dirty="0"/>
              <a:t>: "Carbon dioxide capture is a critical component in combating climate change. Industrial facilities are key sources of CO2 emissions, and effective capture strategies can significantly mitigate their impact."</a:t>
            </a:r>
          </a:p>
          <a:p>
            <a:pPr>
              <a:buFont typeface="Arial" panose="020B0604020202020204" pitchFamily="34" charset="0"/>
              <a:buChar char="•"/>
            </a:pPr>
            <a:r>
              <a:rPr lang="en-CA" b="1" dirty="0"/>
              <a:t>Goal</a:t>
            </a:r>
            <a:r>
              <a:rPr lang="en-CA" dirty="0"/>
              <a:t>: "Our objective is to enhance amine emission predictions using advanced machine learning models, particularly a Long Short-Term Memory (LSTM) autoencoder with a dual-stage attention mechanism."</a:t>
            </a:r>
          </a:p>
          <a:p>
            <a:pPr>
              <a:buFont typeface="Arial" panose="020B0604020202020204" pitchFamily="34" charset="0"/>
              <a:buChar char="•"/>
            </a:pPr>
            <a:r>
              <a:rPr lang="en-CA" b="1" dirty="0"/>
              <a:t>Significance</a:t>
            </a:r>
            <a:r>
              <a:rPr lang="en-CA" dirty="0"/>
              <a:t>: "Improved prediction accuracy supports better operational strategies in carbon capture systems."</a:t>
            </a:r>
          </a:p>
          <a:p>
            <a:pPr marL="0" lvl="0" indent="0" algn="l" rtl="0">
              <a:spcBef>
                <a:spcPts val="0"/>
              </a:spcBef>
              <a:spcAft>
                <a:spcPts val="0"/>
              </a:spcAft>
              <a:buNone/>
            </a:pPr>
            <a:endParaRPr dirty="0"/>
          </a:p>
        </p:txBody>
      </p:sp>
      <p:sp>
        <p:nvSpPr>
          <p:cNvPr id="73" name="Google Shape;7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buFont typeface="Arial" panose="020B0604020202020204" pitchFamily="34" charset="0"/>
              <a:buChar char="•"/>
            </a:pPr>
            <a:r>
              <a:rPr lang="en-CA" b="1" dirty="0"/>
              <a:t>Diagram explanation</a:t>
            </a:r>
            <a:r>
              <a:rPr lang="en-CA" dirty="0"/>
              <a:t>: "This diagram shows the process of carbon dioxide capture. The flue gas undergoes preparation to remove contaminants and is then directed to the absorber where CO2 interacts with a solvent for capture."</a:t>
            </a:r>
          </a:p>
          <a:p>
            <a:pPr>
              <a:buFont typeface="Arial" panose="020B0604020202020204" pitchFamily="34" charset="0"/>
              <a:buChar char="•"/>
            </a:pPr>
            <a:r>
              <a:rPr lang="en-CA" b="1" dirty="0"/>
              <a:t>Key components</a:t>
            </a:r>
            <a:r>
              <a:rPr lang="en-CA" dirty="0"/>
              <a:t>: "The washing section prevents environmental contamination, while the pure CO2 collected at the stripper's summit is prepared for storage or reuse."</a:t>
            </a:r>
          </a:p>
          <a:p>
            <a:pPr>
              <a:buFont typeface="Arial" panose="020B0604020202020204" pitchFamily="34" charset="0"/>
              <a:buChar char="•"/>
            </a:pPr>
            <a:r>
              <a:rPr lang="en-CA" b="1" dirty="0"/>
              <a:t>Focus</a:t>
            </a:r>
            <a:r>
              <a:rPr lang="en-CA" dirty="0"/>
              <a:t>: "Our research focuses on predicting solvent emissions during this process."</a:t>
            </a:r>
          </a:p>
          <a:p>
            <a:pPr>
              <a:buFont typeface="Arial" panose="020B0604020202020204" pitchFamily="34" charset="0"/>
              <a:buChar char="•"/>
            </a:pPr>
            <a:endParaRPr lang="en-CA" dirty="0"/>
          </a:p>
          <a:p>
            <a:pPr>
              <a:buFont typeface="Arial" panose="020B0604020202020204" pitchFamily="34" charset="0"/>
              <a:buChar char="•"/>
            </a:pPr>
            <a:r>
              <a:rPr lang="en-CA" b="1" dirty="0"/>
              <a:t>Transition</a:t>
            </a:r>
            <a:r>
              <a:rPr lang="en-CA" dirty="0"/>
              <a:t>: "Let’s first understand the carbon capture process."</a:t>
            </a:r>
          </a:p>
          <a:p>
            <a:r>
              <a:rPr lang="en-CA" b="1" dirty="0"/>
              <a:t>Slide 3: Carbon Capture Process</a:t>
            </a:r>
          </a:p>
          <a:p>
            <a:pPr>
              <a:buFont typeface="Arial" panose="020B0604020202020204" pitchFamily="34" charset="0"/>
              <a:buChar char="•"/>
            </a:pPr>
            <a:r>
              <a:rPr lang="en-CA" b="1" dirty="0"/>
              <a:t>Process Overview</a:t>
            </a:r>
            <a:r>
              <a:rPr lang="en-CA" dirty="0"/>
              <a:t>: "Flue gas undergoes cooling and contaminant removal before CO2 is captured using amine solvents in an absorber."</a:t>
            </a:r>
          </a:p>
          <a:p>
            <a:pPr>
              <a:buFont typeface="Arial" panose="020B0604020202020204" pitchFamily="34" charset="0"/>
              <a:buChar char="•"/>
            </a:pPr>
            <a:r>
              <a:rPr lang="en-CA" b="1" dirty="0"/>
              <a:t>Details</a:t>
            </a:r>
            <a:r>
              <a:rPr lang="en-CA" dirty="0"/>
              <a:t>: "The process includes a washing section to minimize pollutant escape, and the solvent is regenerated and reused."</a:t>
            </a:r>
          </a:p>
          <a:p>
            <a:pPr>
              <a:buFont typeface="Arial" panose="020B0604020202020204" pitchFamily="34" charset="0"/>
              <a:buChar char="•"/>
            </a:pPr>
            <a:r>
              <a:rPr lang="en-CA" b="1" dirty="0"/>
              <a:t>Why Prediction Matters</a:t>
            </a:r>
            <a:r>
              <a:rPr lang="en-CA" dirty="0"/>
              <a:t>: "Predicting solvent emissions helps in optimizing this process and minimizing environmental impact."</a:t>
            </a:r>
          </a:p>
          <a:p>
            <a:pPr>
              <a:buFont typeface="Arial" panose="020B0604020202020204" pitchFamily="34" charset="0"/>
              <a:buChar char="•"/>
            </a:pPr>
            <a:endParaRPr lang="en-CA" dirty="0"/>
          </a:p>
          <a:p>
            <a:pPr marL="0" lvl="0" indent="0" algn="l" rtl="0">
              <a:spcBef>
                <a:spcPts val="0"/>
              </a:spcBef>
              <a:spcAft>
                <a:spcPts val="0"/>
              </a:spcAft>
              <a:buNone/>
            </a:pPr>
            <a:endParaRPr dirty="0"/>
          </a:p>
        </p:txBody>
      </p:sp>
      <p:sp>
        <p:nvSpPr>
          <p:cNvPr id="79" name="Google Shape;7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CA" b="1" dirty="0"/>
              <a:t>Slide 4: Related Work</a:t>
            </a:r>
            <a:br>
              <a:rPr lang="en-CA" b="1" dirty="0"/>
            </a:br>
            <a:r>
              <a:rPr lang="en-CA" dirty="0"/>
              <a:t>Previous studies have explored various machine learning approaches for predicting amine emissions</a:t>
            </a:r>
            <a:endParaRPr lang="en-CA" b="1" dirty="0"/>
          </a:p>
          <a:p>
            <a:pPr>
              <a:buFont typeface="Arial" panose="020B0604020202020204" pitchFamily="34" charset="0"/>
              <a:buChar char="•"/>
            </a:pPr>
            <a:r>
              <a:rPr lang="en-CA" b="1" dirty="0"/>
              <a:t>Prior Research</a:t>
            </a:r>
            <a:r>
              <a:rPr lang="en-CA" dirty="0"/>
              <a:t>: "Studies like those by </a:t>
            </a:r>
            <a:r>
              <a:rPr lang="en-CA" dirty="0" err="1"/>
              <a:t>Jablonka</a:t>
            </a:r>
            <a:r>
              <a:rPr lang="en-CA" dirty="0"/>
              <a:t> et al. used gradient-boosted trees and CNNs for emission prediction but lacked time-series-specific capabilities."</a:t>
            </a:r>
          </a:p>
          <a:p>
            <a:pPr>
              <a:buFont typeface="Arial" panose="020B0604020202020204" pitchFamily="34" charset="0"/>
              <a:buChar char="•"/>
            </a:pPr>
            <a:r>
              <a:rPr lang="en-CA" b="1" dirty="0"/>
              <a:t>LSTM Advances</a:t>
            </a:r>
            <a:r>
              <a:rPr lang="en-CA" dirty="0"/>
              <a:t>: "Attention mechanisms improve LSTM-based time series models in areas like earthquake prediction (Banna et al.) and stock forecasting (Li et al.)."</a:t>
            </a:r>
          </a:p>
          <a:p>
            <a:pPr>
              <a:buFont typeface="Arial" panose="020B0604020202020204" pitchFamily="34" charset="0"/>
              <a:buChar char="•"/>
            </a:pPr>
            <a:r>
              <a:rPr lang="en-CA" b="1" dirty="0"/>
              <a:t>Our Contribution</a:t>
            </a:r>
            <a:r>
              <a:rPr lang="en-CA" dirty="0"/>
              <a:t>: "We integrate dual-stage attention with LSTM autoencoders for enhanced accuracy."</a:t>
            </a:r>
          </a:p>
          <a:p>
            <a:pPr marL="0" lvl="0" indent="0" algn="l" rtl="0">
              <a:spcBef>
                <a:spcPts val="0"/>
              </a:spcBef>
              <a:spcAft>
                <a:spcPts val="0"/>
              </a:spcAft>
              <a:buNone/>
            </a:pPr>
            <a:endParaRPr dirty="0"/>
          </a:p>
        </p:txBody>
      </p:sp>
      <p:sp>
        <p:nvSpPr>
          <p:cNvPr id="86" name="Google Shape;8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CA" b="1" dirty="0"/>
              <a:t>Dataset</a:t>
            </a:r>
            <a:r>
              <a:rPr lang="en-CA" dirty="0"/>
              <a:t>: "We used data from the Technology Center Mongstad, focusing on AMP and Piperazine emissions. Features were selected using Pearson </a:t>
            </a:r>
            <a:r>
              <a:rPr lang="en-CA" dirty="0" err="1"/>
              <a:t>correlation."</a:t>
            </a:r>
            <a:r>
              <a:rPr lang="en-CA" b="1" dirty="0" err="1"/>
              <a:t>Preprocessing</a:t>
            </a:r>
            <a:r>
              <a:rPr lang="en-CA" dirty="0"/>
              <a:t>: "Time series conversion with a window size of 25 allowed us to model dependencies </a:t>
            </a:r>
            <a:r>
              <a:rPr lang="en-CA" dirty="0" err="1"/>
              <a:t>effectively."</a:t>
            </a:r>
            <a:r>
              <a:rPr lang="en-CA" b="1" dirty="0" err="1"/>
              <a:t>Transition</a:t>
            </a:r>
            <a:r>
              <a:rPr lang="en-CA" dirty="0"/>
              <a:t>: "Now, let’s explore the architecture we designed."</a:t>
            </a:r>
            <a:endParaRPr dirty="0"/>
          </a:p>
        </p:txBody>
      </p:sp>
      <p:sp>
        <p:nvSpPr>
          <p:cNvPr id="92" name="Google Shape;9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 name="Google Shape;107;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CA" dirty="0"/>
              <a:t>This diagram illustrates the architecture of our proposed model, which is based on an LSTM autoencoder with dual-stage attention layers:</a:t>
            </a:r>
          </a:p>
          <a:p>
            <a:pPr>
              <a:buFont typeface="+mj-lt"/>
              <a:buAutoNum type="arabicPeriod"/>
            </a:pPr>
            <a:r>
              <a:rPr lang="en-CA" b="1" dirty="0"/>
              <a:t>Input Layer</a:t>
            </a:r>
            <a:r>
              <a:rPr lang="en-CA" dirty="0"/>
              <a:t>: On the left, we see the input time-series data X1,X2,...,X25mX_1, X_2, ..., X_{25m}X1​,X2​,...,X25m​, representing 25-minute data windows.</a:t>
            </a:r>
          </a:p>
          <a:p>
            <a:pPr>
              <a:buFont typeface="+mj-lt"/>
              <a:buAutoNum type="arabicPeriod"/>
            </a:pPr>
            <a:r>
              <a:rPr lang="en-CA" b="1" dirty="0"/>
              <a:t>Attention Mechanism</a:t>
            </a:r>
            <a:r>
              <a:rPr lang="en-CA" dirty="0"/>
              <a:t>: The first attention layer processes the input, allowing the model to focus on the most relevant parts of the sequence.</a:t>
            </a:r>
          </a:p>
          <a:p>
            <a:pPr>
              <a:buFont typeface="+mj-lt"/>
              <a:buAutoNum type="arabicPeriod"/>
            </a:pPr>
            <a:r>
              <a:rPr lang="en-CA" b="1" dirty="0"/>
              <a:t>Encoder</a:t>
            </a:r>
            <a:r>
              <a:rPr lang="en-CA" dirty="0"/>
              <a:t>: The encoder consists of two LSTM layers with 32 and 16 units, which compress the input into a lower-dimensional embedding that captures essential patterns.</a:t>
            </a:r>
          </a:p>
          <a:p>
            <a:pPr>
              <a:buFont typeface="+mj-lt"/>
              <a:buAutoNum type="arabicPeriod"/>
            </a:pPr>
            <a:r>
              <a:rPr lang="en-CA" b="1" dirty="0"/>
              <a:t>Second Attention Layer</a:t>
            </a:r>
            <a:r>
              <a:rPr lang="en-CA" dirty="0"/>
              <a:t>: Positioned after the embedding, this layer highlights the most significant features from the encoded representation.</a:t>
            </a:r>
          </a:p>
          <a:p>
            <a:pPr>
              <a:buFont typeface="+mj-lt"/>
              <a:buAutoNum type="arabicPeriod"/>
            </a:pPr>
            <a:r>
              <a:rPr lang="en-CA" b="1" dirty="0"/>
              <a:t>Decoder</a:t>
            </a:r>
            <a:r>
              <a:rPr lang="en-CA" dirty="0"/>
              <a:t>: The decoder mirrors the encoder with two LSTM layers, reconstructing the input sequence while generating predictions.</a:t>
            </a:r>
          </a:p>
          <a:p>
            <a:pPr>
              <a:buFont typeface="+mj-lt"/>
              <a:buAutoNum type="arabicPeriod"/>
            </a:pPr>
            <a:r>
              <a:rPr lang="en-CA" b="1" dirty="0"/>
              <a:t>Dense Layer</a:t>
            </a:r>
            <a:r>
              <a:rPr lang="en-CA" dirty="0"/>
              <a:t>: A dense layer takes the processed features and predicts the emission levels for the next 10 minutes.</a:t>
            </a:r>
          </a:p>
          <a:p>
            <a:pPr>
              <a:buFont typeface="+mj-lt"/>
              <a:buAutoNum type="arabicPeriod"/>
            </a:pPr>
            <a:r>
              <a:rPr lang="en-CA" b="1" dirty="0"/>
              <a:t>Outputs</a:t>
            </a:r>
            <a:r>
              <a:rPr lang="en-CA" dirty="0"/>
              <a:t>: The reconstructed input data X1′,X2′,...,X25m′X_1', X_2', ..., X_{25m}'X1′​,X2′​,...,X25m′​ and the emission prediction provide both the model’s reconstruction accuracy and its forecasting capability.</a:t>
            </a:r>
          </a:p>
          <a:p>
            <a:r>
              <a:rPr lang="en-CA" dirty="0"/>
              <a:t>The dual-attention layers improve focus during encoding and decoding, leading to more accurate predictions and efficient feature utilization."</a:t>
            </a:r>
          </a:p>
          <a:p>
            <a:pPr marL="0" lvl="0" indent="0" algn="l" rtl="0">
              <a:spcBef>
                <a:spcPts val="0"/>
              </a:spcBef>
              <a:spcAft>
                <a:spcPts val="0"/>
              </a:spcAft>
              <a:buNone/>
            </a:pPr>
            <a:endParaRPr dirty="0"/>
          </a:p>
        </p:txBody>
      </p:sp>
      <p:sp>
        <p:nvSpPr>
          <p:cNvPr id="108" name="Google Shape;108;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CA" b="1" dirty="0"/>
              <a:t>Slide 1: EXPERIMENT SETUP: ML Methods</a:t>
            </a:r>
          </a:p>
          <a:p>
            <a:r>
              <a:rPr lang="en-CA" dirty="0"/>
              <a:t>This slide introduces the </a:t>
            </a:r>
            <a:r>
              <a:rPr lang="en-CA" b="1" dirty="0"/>
              <a:t>machine learning models</a:t>
            </a:r>
            <a:r>
              <a:rPr lang="en-CA" dirty="0"/>
              <a:t> used in your experiment. Here's how to describe each method in detail:</a:t>
            </a:r>
          </a:p>
          <a:p>
            <a:r>
              <a:rPr lang="en-CA" b="1" dirty="0"/>
              <a:t>1. LSTM (Long Short-Term Memory)</a:t>
            </a:r>
          </a:p>
          <a:p>
            <a:pPr>
              <a:buFont typeface="Arial" panose="020B0604020202020204" pitchFamily="34" charset="0"/>
              <a:buChar char="•"/>
            </a:pPr>
            <a:r>
              <a:rPr lang="en-CA" b="1" dirty="0"/>
              <a:t>What is it?</a:t>
            </a:r>
            <a:r>
              <a:rPr lang="en-CA" dirty="0"/>
              <a:t> LSTM is a type of recurrent neural network (RNN) designed to model sequences of data by capturing long-term dependencies.</a:t>
            </a:r>
          </a:p>
          <a:p>
            <a:pPr>
              <a:buFont typeface="Arial" panose="020B0604020202020204" pitchFamily="34" charset="0"/>
              <a:buChar char="•"/>
            </a:pPr>
            <a:r>
              <a:rPr lang="en-CA" b="1" dirty="0"/>
              <a:t>Architecture in this experiment:</a:t>
            </a:r>
            <a:endParaRPr lang="en-CA" dirty="0"/>
          </a:p>
          <a:p>
            <a:pPr marL="742950" lvl="1" indent="-285750">
              <a:buFont typeface="Arial" panose="020B0604020202020204" pitchFamily="34" charset="0"/>
              <a:buChar char="•"/>
            </a:pPr>
            <a:r>
              <a:rPr lang="en-CA" dirty="0"/>
              <a:t>Your LSTM model consists of </a:t>
            </a:r>
            <a:r>
              <a:rPr lang="en-CA" b="1" dirty="0"/>
              <a:t>two layers</a:t>
            </a:r>
            <a:r>
              <a:rPr lang="en-CA" dirty="0"/>
              <a:t>:</a:t>
            </a:r>
          </a:p>
          <a:p>
            <a:pPr marL="1143000" lvl="2" indent="-228600">
              <a:buFont typeface="Arial" panose="020B0604020202020204" pitchFamily="34" charset="0"/>
              <a:buChar char="•"/>
            </a:pPr>
            <a:r>
              <a:rPr lang="en-CA" dirty="0"/>
              <a:t>The first LSTM layer has </a:t>
            </a:r>
            <a:r>
              <a:rPr lang="en-CA" b="1" dirty="0"/>
              <a:t>32 units</a:t>
            </a:r>
            <a:r>
              <a:rPr lang="en-CA" dirty="0"/>
              <a:t> (neurons).</a:t>
            </a:r>
          </a:p>
          <a:p>
            <a:pPr marL="1143000" lvl="2" indent="-228600">
              <a:buFont typeface="Arial" panose="020B0604020202020204" pitchFamily="34" charset="0"/>
              <a:buChar char="•"/>
            </a:pPr>
            <a:r>
              <a:rPr lang="en-CA" dirty="0"/>
              <a:t>The second layer has </a:t>
            </a:r>
            <a:r>
              <a:rPr lang="en-CA" b="1" dirty="0"/>
              <a:t>16 units</a:t>
            </a:r>
            <a:r>
              <a:rPr lang="en-CA" dirty="0"/>
              <a:t>.</a:t>
            </a:r>
          </a:p>
          <a:p>
            <a:pPr marL="742950" lvl="1" indent="-285750">
              <a:buFont typeface="Arial" panose="020B0604020202020204" pitchFamily="34" charset="0"/>
              <a:buChar char="•"/>
            </a:pPr>
            <a:r>
              <a:rPr lang="en-CA" dirty="0"/>
              <a:t>The output of the LSTM is passed to a </a:t>
            </a:r>
            <a:r>
              <a:rPr lang="en-CA" b="1" dirty="0"/>
              <a:t>Dense (fully connected) layer</a:t>
            </a:r>
            <a:r>
              <a:rPr lang="en-CA" dirty="0"/>
              <a:t>, which makes the final predictions.</a:t>
            </a:r>
          </a:p>
          <a:p>
            <a:pPr>
              <a:buFont typeface="Arial" panose="020B0604020202020204" pitchFamily="34" charset="0"/>
              <a:buChar char="•"/>
            </a:pPr>
            <a:r>
              <a:rPr lang="en-CA" b="1" dirty="0"/>
              <a:t>Why LSTM?</a:t>
            </a:r>
            <a:endParaRPr lang="en-CA" dirty="0"/>
          </a:p>
          <a:p>
            <a:pPr marL="742950" lvl="1" indent="-285750">
              <a:buFont typeface="Arial" panose="020B0604020202020204" pitchFamily="34" charset="0"/>
              <a:buChar char="•"/>
            </a:pPr>
            <a:r>
              <a:rPr lang="en-CA" dirty="0"/>
              <a:t>It’s effective for time-series data or any sequential input.</a:t>
            </a:r>
          </a:p>
          <a:p>
            <a:pPr marL="742950" lvl="1" indent="-285750">
              <a:buFont typeface="Arial" panose="020B0604020202020204" pitchFamily="34" charset="0"/>
              <a:buChar char="•"/>
            </a:pPr>
            <a:r>
              <a:rPr lang="en-CA" dirty="0"/>
              <a:t>It handles issues like </a:t>
            </a:r>
            <a:r>
              <a:rPr lang="en-CA" b="1" dirty="0"/>
              <a:t>vanishing gradients</a:t>
            </a:r>
            <a:r>
              <a:rPr lang="en-CA" dirty="0"/>
              <a:t>, which traditional RNNs struggle with, allowing better learning of patterns over long sequences.</a:t>
            </a:r>
          </a:p>
          <a:p>
            <a:r>
              <a:rPr lang="en-CA" b="1" dirty="0"/>
              <a:t>2. LSTM Autoencoder</a:t>
            </a:r>
          </a:p>
          <a:p>
            <a:pPr>
              <a:buFont typeface="Arial" panose="020B0604020202020204" pitchFamily="34" charset="0"/>
              <a:buChar char="•"/>
            </a:pPr>
            <a:r>
              <a:rPr lang="en-CA" b="1" dirty="0"/>
              <a:t>What is it?</a:t>
            </a:r>
            <a:r>
              <a:rPr lang="en-CA" dirty="0"/>
              <a:t> An autoencoder is a type of neural network that aims to compress (encode) the input into a smaller representation and then reconstruct (decode) the original input.</a:t>
            </a:r>
          </a:p>
          <a:p>
            <a:pPr>
              <a:buFont typeface="Arial" panose="020B0604020202020204" pitchFamily="34" charset="0"/>
              <a:buChar char="•"/>
            </a:pPr>
            <a:r>
              <a:rPr lang="en-CA" b="1" dirty="0"/>
              <a:t>Structure:</a:t>
            </a:r>
            <a:endParaRPr lang="en-CA" dirty="0"/>
          </a:p>
          <a:p>
            <a:pPr marL="742950" lvl="1" indent="-285750">
              <a:buFont typeface="Arial" panose="020B0604020202020204" pitchFamily="34" charset="0"/>
              <a:buChar char="•"/>
            </a:pPr>
            <a:r>
              <a:rPr lang="en-CA" b="1" dirty="0"/>
              <a:t>Encoder:</a:t>
            </a:r>
            <a:endParaRPr lang="en-CA" dirty="0"/>
          </a:p>
          <a:p>
            <a:pPr marL="1143000" lvl="2" indent="-228600">
              <a:buFont typeface="Arial" panose="020B0604020202020204" pitchFamily="34" charset="0"/>
              <a:buChar char="•"/>
            </a:pPr>
            <a:r>
              <a:rPr lang="en-CA" dirty="0"/>
              <a:t>Two LSTM layers (32 units followed by 16 units).</a:t>
            </a:r>
          </a:p>
          <a:p>
            <a:pPr marL="1143000" lvl="2" indent="-228600">
              <a:buFont typeface="Arial" panose="020B0604020202020204" pitchFamily="34" charset="0"/>
              <a:buChar char="•"/>
            </a:pPr>
            <a:r>
              <a:rPr lang="en-CA" dirty="0"/>
              <a:t>Encodes input sequences into a compact, lower-dimensional representation.</a:t>
            </a:r>
          </a:p>
          <a:p>
            <a:pPr marL="742950" lvl="1" indent="-285750">
              <a:buFont typeface="Arial" panose="020B0604020202020204" pitchFamily="34" charset="0"/>
              <a:buChar char="•"/>
            </a:pPr>
            <a:r>
              <a:rPr lang="en-CA" b="1" dirty="0"/>
              <a:t>Decoder:</a:t>
            </a:r>
            <a:endParaRPr lang="en-CA" dirty="0"/>
          </a:p>
          <a:p>
            <a:pPr marL="1143000" lvl="2" indent="-228600">
              <a:buFont typeface="Arial" panose="020B0604020202020204" pitchFamily="34" charset="0"/>
              <a:buChar char="•"/>
            </a:pPr>
            <a:r>
              <a:rPr lang="en-CA" dirty="0"/>
              <a:t>Two LSTM layers (mirroring the encoder, with 16 and 32 units).</a:t>
            </a:r>
          </a:p>
          <a:p>
            <a:pPr marL="1143000" lvl="2" indent="-228600">
              <a:buFont typeface="Arial" panose="020B0604020202020204" pitchFamily="34" charset="0"/>
              <a:buChar char="•"/>
            </a:pPr>
            <a:r>
              <a:rPr lang="en-CA" dirty="0"/>
              <a:t>Reconstructs the original input sequence from the encoded representation.</a:t>
            </a:r>
          </a:p>
          <a:p>
            <a:pPr marL="742950" lvl="1" indent="-285750">
              <a:buFont typeface="Arial" panose="020B0604020202020204" pitchFamily="34" charset="0"/>
              <a:buChar char="•"/>
            </a:pPr>
            <a:r>
              <a:rPr lang="en-CA" dirty="0"/>
              <a:t>Finally, a </a:t>
            </a:r>
            <a:r>
              <a:rPr lang="en-CA" b="1" dirty="0"/>
              <a:t>Dense layer</a:t>
            </a:r>
            <a:r>
              <a:rPr lang="en-CA" dirty="0"/>
              <a:t> predicts the output from the reconstructed representation.</a:t>
            </a:r>
          </a:p>
          <a:p>
            <a:pPr>
              <a:buFont typeface="Arial" panose="020B0604020202020204" pitchFamily="34" charset="0"/>
              <a:buChar char="•"/>
            </a:pPr>
            <a:r>
              <a:rPr lang="en-CA" b="1" dirty="0"/>
              <a:t>Why use an autoencoder?</a:t>
            </a:r>
            <a:endParaRPr lang="en-CA" dirty="0"/>
          </a:p>
          <a:p>
            <a:pPr marL="742950" lvl="1" indent="-285750">
              <a:buFont typeface="Arial" panose="020B0604020202020204" pitchFamily="34" charset="0"/>
              <a:buChar char="•"/>
            </a:pPr>
            <a:r>
              <a:rPr lang="en-CA" dirty="0"/>
              <a:t>It’s ideal for capturing latent (hidden) patterns in the data.</a:t>
            </a:r>
          </a:p>
          <a:p>
            <a:pPr marL="742950" lvl="1" indent="-285750">
              <a:buFont typeface="Arial" panose="020B0604020202020204" pitchFamily="34" charset="0"/>
              <a:buChar char="•"/>
            </a:pPr>
            <a:r>
              <a:rPr lang="en-CA" dirty="0"/>
              <a:t>Autoencoders are often used in </a:t>
            </a:r>
            <a:r>
              <a:rPr lang="en-CA" b="1" dirty="0"/>
              <a:t>dimensionality reduction</a:t>
            </a:r>
            <a:r>
              <a:rPr lang="en-CA" dirty="0"/>
              <a:t> and </a:t>
            </a:r>
            <a:r>
              <a:rPr lang="en-CA" b="1" dirty="0"/>
              <a:t>feature extraction</a:t>
            </a:r>
            <a:r>
              <a:rPr lang="en-CA" dirty="0"/>
              <a:t> tasks, making them useful for reconstruction-based learning.</a:t>
            </a:r>
          </a:p>
          <a:p>
            <a:r>
              <a:rPr lang="en-CA" b="1" dirty="0"/>
              <a:t>3. Autoencoder with a Single Attention Layer</a:t>
            </a:r>
          </a:p>
          <a:p>
            <a:pPr>
              <a:buFont typeface="Arial" panose="020B0604020202020204" pitchFamily="34" charset="0"/>
              <a:buChar char="•"/>
            </a:pPr>
            <a:r>
              <a:rPr lang="en-CA" b="1" dirty="0"/>
              <a:t>What’s different here?</a:t>
            </a:r>
            <a:r>
              <a:rPr lang="en-CA" dirty="0"/>
              <a:t> This model builds on the LSTM autoencoder but incorporates an </a:t>
            </a:r>
            <a:r>
              <a:rPr lang="en-CA" b="1" dirty="0"/>
              <a:t>attention mechanism</a:t>
            </a:r>
            <a:r>
              <a:rPr lang="en-CA" dirty="0"/>
              <a:t> between the encoder and decoder.</a:t>
            </a:r>
          </a:p>
          <a:p>
            <a:pPr>
              <a:buFont typeface="Arial" panose="020B0604020202020204" pitchFamily="34" charset="0"/>
              <a:buChar char="•"/>
            </a:pPr>
            <a:r>
              <a:rPr lang="en-CA" b="1" dirty="0"/>
              <a:t>How does attention work?</a:t>
            </a:r>
            <a:endParaRPr lang="en-CA" dirty="0"/>
          </a:p>
          <a:p>
            <a:pPr marL="742950" lvl="1" indent="-285750">
              <a:buFont typeface="Arial" panose="020B0604020202020204" pitchFamily="34" charset="0"/>
              <a:buChar char="•"/>
            </a:pPr>
            <a:r>
              <a:rPr lang="en-CA" dirty="0"/>
              <a:t>Attention allows the model to focus on </a:t>
            </a:r>
            <a:r>
              <a:rPr lang="en-CA" b="1" dirty="0"/>
              <a:t>important parts of the input sequence</a:t>
            </a:r>
            <a:r>
              <a:rPr lang="en-CA" dirty="0"/>
              <a:t> rather than treating all parts equally.</a:t>
            </a:r>
          </a:p>
          <a:p>
            <a:pPr marL="742950" lvl="1" indent="-285750">
              <a:buFont typeface="Arial" panose="020B0604020202020204" pitchFamily="34" charset="0"/>
              <a:buChar char="•"/>
            </a:pPr>
            <a:r>
              <a:rPr lang="en-CA" dirty="0"/>
              <a:t>This helps improve the relevance of the reconstruction and downstream predictions.</a:t>
            </a:r>
          </a:p>
          <a:p>
            <a:pPr>
              <a:buFont typeface="Arial" panose="020B0604020202020204" pitchFamily="34" charset="0"/>
              <a:buChar char="•"/>
            </a:pPr>
            <a:r>
              <a:rPr lang="en-CA" b="1" dirty="0"/>
              <a:t>Purpose of attention:</a:t>
            </a:r>
            <a:endParaRPr lang="en-CA" dirty="0"/>
          </a:p>
          <a:p>
            <a:pPr marL="742950" lvl="1" indent="-285750">
              <a:buFont typeface="Arial" panose="020B0604020202020204" pitchFamily="34" charset="0"/>
              <a:buChar char="•"/>
            </a:pPr>
            <a:r>
              <a:rPr lang="en-CA" dirty="0"/>
              <a:t>It addresses limitations of traditional LSTMs, which may struggle to identify critical patterns over long sequences.</a:t>
            </a:r>
          </a:p>
          <a:p>
            <a:pPr marL="742950" lvl="1" indent="-285750">
              <a:buFont typeface="Arial" panose="020B0604020202020204" pitchFamily="34" charset="0"/>
              <a:buChar char="•"/>
            </a:pPr>
            <a:r>
              <a:rPr lang="en-CA" dirty="0"/>
              <a:t>This model improves performance by enabling the network to assign </a:t>
            </a:r>
            <a:r>
              <a:rPr lang="en-CA" b="1" dirty="0"/>
              <a:t>higher weights to key features</a:t>
            </a:r>
            <a:r>
              <a:rPr lang="en-CA" dirty="0"/>
              <a:t>.</a:t>
            </a:r>
          </a:p>
        </p:txBody>
      </p:sp>
      <p:sp>
        <p:nvSpPr>
          <p:cNvPr id="115" name="Google Shape;11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CA" b="1" dirty="0"/>
              <a:t>4. Autoencoder with Dual-Stage Attention (Proposed Model)</a:t>
            </a:r>
          </a:p>
          <a:p>
            <a:pPr>
              <a:buFont typeface="Arial" panose="020B0604020202020204" pitchFamily="34" charset="0"/>
              <a:buChar char="•"/>
            </a:pPr>
            <a:r>
              <a:rPr lang="en-CA" b="1" dirty="0"/>
              <a:t>What’s new?</a:t>
            </a:r>
            <a:r>
              <a:rPr lang="en-CA" dirty="0"/>
              <a:t> This model introduces </a:t>
            </a:r>
            <a:r>
              <a:rPr lang="en-CA" b="1" dirty="0"/>
              <a:t>two attention layers</a:t>
            </a:r>
            <a:r>
              <a:rPr lang="en-CA" dirty="0"/>
              <a:t> to improve feature extraction:</a:t>
            </a:r>
          </a:p>
          <a:p>
            <a:pPr marL="742950" lvl="1" indent="-285750">
              <a:buFont typeface="Arial" panose="020B0604020202020204" pitchFamily="34" charset="0"/>
              <a:buChar char="•"/>
            </a:pPr>
            <a:r>
              <a:rPr lang="en-CA" b="1" dirty="0"/>
              <a:t>Attention before the encoder:</a:t>
            </a:r>
            <a:r>
              <a:rPr lang="en-CA" dirty="0"/>
              <a:t> Focuses on enhancing the input features by prioritizing relevant patterns before compression.</a:t>
            </a:r>
          </a:p>
          <a:p>
            <a:pPr marL="742950" lvl="1" indent="-285750">
              <a:buFont typeface="Arial" panose="020B0604020202020204" pitchFamily="34" charset="0"/>
              <a:buChar char="•"/>
            </a:pPr>
            <a:r>
              <a:rPr lang="en-CA" b="1" dirty="0"/>
              <a:t>Attention between encoder and decoder:</a:t>
            </a:r>
            <a:r>
              <a:rPr lang="en-CA" dirty="0"/>
              <a:t> Helps the decoder reconstruct the output more effectively by focusing on the most important encoded features.</a:t>
            </a:r>
          </a:p>
          <a:p>
            <a:pPr>
              <a:buFont typeface="Arial" panose="020B0604020202020204" pitchFamily="34" charset="0"/>
              <a:buChar char="•"/>
            </a:pPr>
            <a:r>
              <a:rPr lang="en-CA" b="1" dirty="0"/>
              <a:t>Why is this innovative?</a:t>
            </a:r>
            <a:endParaRPr lang="en-CA" dirty="0"/>
          </a:p>
          <a:p>
            <a:pPr marL="742950" lvl="1" indent="-285750">
              <a:buFont typeface="Arial" panose="020B0604020202020204" pitchFamily="34" charset="0"/>
              <a:buChar char="•"/>
            </a:pPr>
            <a:r>
              <a:rPr lang="en-CA" dirty="0"/>
              <a:t>The dual-stage attention mechanism allows for better information flow throughout the model.</a:t>
            </a:r>
          </a:p>
          <a:p>
            <a:pPr marL="742950" lvl="1" indent="-285750">
              <a:buFont typeface="Arial" panose="020B0604020202020204" pitchFamily="34" charset="0"/>
              <a:buChar char="•"/>
            </a:pPr>
            <a:r>
              <a:rPr lang="en-CA" dirty="0"/>
              <a:t>It enhances the model’s ability to learn complex patterns, particularly in data where certain features carry more significance than others.</a:t>
            </a:r>
          </a:p>
          <a:p>
            <a:pPr marL="0" lvl="0" indent="0" algn="l" rtl="0">
              <a:spcBef>
                <a:spcPts val="0"/>
              </a:spcBef>
              <a:spcAft>
                <a:spcPts val="0"/>
              </a:spcAft>
              <a:buNone/>
            </a:pPr>
            <a:endParaRPr lang="en-CA" dirty="0"/>
          </a:p>
          <a:p>
            <a:r>
              <a:rPr lang="en-CA" b="1" dirty="0"/>
              <a:t>5. Gradient Boosting Tree (Baseline Model)</a:t>
            </a:r>
          </a:p>
          <a:p>
            <a:pPr>
              <a:buFont typeface="Arial" panose="020B0604020202020204" pitchFamily="34" charset="0"/>
              <a:buChar char="•"/>
            </a:pPr>
            <a:r>
              <a:rPr lang="en-CA" b="1" dirty="0"/>
              <a:t>What is it?</a:t>
            </a:r>
            <a:r>
              <a:rPr lang="en-CA" dirty="0"/>
              <a:t> Gradient Boosting is a traditional machine learning algorithm that builds multiple decision trees sequentially, improving accuracy at each step by minimizing errors of the previous trees.</a:t>
            </a:r>
          </a:p>
          <a:p>
            <a:pPr>
              <a:buFont typeface="Arial" panose="020B0604020202020204" pitchFamily="34" charset="0"/>
              <a:buChar char="•"/>
            </a:pPr>
            <a:r>
              <a:rPr lang="en-CA" b="1" dirty="0"/>
              <a:t>Why include this?</a:t>
            </a:r>
            <a:endParaRPr lang="en-CA" dirty="0"/>
          </a:p>
          <a:p>
            <a:pPr marL="742950" lvl="1" indent="-285750">
              <a:buFont typeface="Arial" panose="020B0604020202020204" pitchFamily="34" charset="0"/>
              <a:buChar char="•"/>
            </a:pPr>
            <a:r>
              <a:rPr lang="en-CA" dirty="0"/>
              <a:t>It serves as a </a:t>
            </a:r>
            <a:r>
              <a:rPr lang="en-CA" b="1" dirty="0"/>
              <a:t>baseline</a:t>
            </a:r>
            <a:r>
              <a:rPr lang="en-CA" dirty="0"/>
              <a:t> to compare the performance of advanced neural networks.</a:t>
            </a:r>
          </a:p>
          <a:p>
            <a:pPr marL="742950" lvl="1" indent="-285750">
              <a:buFont typeface="Arial" panose="020B0604020202020204" pitchFamily="34" charset="0"/>
              <a:buChar char="•"/>
            </a:pPr>
            <a:r>
              <a:rPr lang="en-CA" dirty="0"/>
              <a:t>It’s widely used for both regression and classification tasks, making it a practical benchmark for your experiment.</a:t>
            </a:r>
          </a:p>
          <a:p>
            <a:r>
              <a:rPr lang="en-CA" b="1" dirty="0"/>
              <a:t>6. Convolutional Neural Network (CNN)</a:t>
            </a:r>
          </a:p>
          <a:p>
            <a:pPr>
              <a:buFont typeface="Arial" panose="020B0604020202020204" pitchFamily="34" charset="0"/>
              <a:buChar char="•"/>
            </a:pPr>
            <a:r>
              <a:rPr lang="en-CA" b="1" dirty="0"/>
              <a:t>What is it?</a:t>
            </a:r>
            <a:r>
              <a:rPr lang="en-CA" dirty="0"/>
              <a:t> CNNs are commonly used in image and sequence data tasks. They are excellent at learning spatial or hierarchical patterns.</a:t>
            </a:r>
          </a:p>
          <a:p>
            <a:pPr>
              <a:buFont typeface="Arial" panose="020B0604020202020204" pitchFamily="34" charset="0"/>
              <a:buChar char="•"/>
            </a:pPr>
            <a:r>
              <a:rPr lang="en-CA" b="1" dirty="0"/>
              <a:t>Architecture in this experiment:</a:t>
            </a:r>
            <a:endParaRPr lang="en-CA" dirty="0"/>
          </a:p>
          <a:p>
            <a:pPr marL="742950" lvl="1" indent="-285750">
              <a:buFont typeface="Arial" panose="020B0604020202020204" pitchFamily="34" charset="0"/>
              <a:buChar char="•"/>
            </a:pPr>
            <a:r>
              <a:rPr lang="en-CA" dirty="0"/>
              <a:t>The CNN has </a:t>
            </a:r>
            <a:r>
              <a:rPr lang="en-CA" b="1" dirty="0"/>
              <a:t>two convolutional layers</a:t>
            </a:r>
            <a:r>
              <a:rPr lang="en-CA" dirty="0"/>
              <a:t>:</a:t>
            </a:r>
          </a:p>
          <a:p>
            <a:pPr marL="1143000" lvl="2" indent="-228600">
              <a:buFont typeface="Arial" panose="020B0604020202020204" pitchFamily="34" charset="0"/>
              <a:buChar char="•"/>
            </a:pPr>
            <a:r>
              <a:rPr lang="en-CA" dirty="0"/>
              <a:t>The first layer has </a:t>
            </a:r>
            <a:r>
              <a:rPr lang="en-CA" b="1" dirty="0"/>
              <a:t>32 units</a:t>
            </a:r>
            <a:r>
              <a:rPr lang="en-CA" dirty="0"/>
              <a:t>.</a:t>
            </a:r>
          </a:p>
          <a:p>
            <a:pPr marL="1143000" lvl="2" indent="-228600">
              <a:buFont typeface="Arial" panose="020B0604020202020204" pitchFamily="34" charset="0"/>
              <a:buChar char="•"/>
            </a:pPr>
            <a:r>
              <a:rPr lang="en-CA" dirty="0"/>
              <a:t>The second layer has </a:t>
            </a:r>
            <a:r>
              <a:rPr lang="en-CA" b="1" dirty="0"/>
              <a:t>16 units</a:t>
            </a:r>
            <a:r>
              <a:rPr lang="en-CA" dirty="0"/>
              <a:t>.</a:t>
            </a:r>
          </a:p>
          <a:p>
            <a:pPr marL="742950" lvl="1" indent="-285750">
              <a:buFont typeface="Arial" panose="020B0604020202020204" pitchFamily="34" charset="0"/>
              <a:buChar char="•"/>
            </a:pPr>
            <a:r>
              <a:rPr lang="en-CA" dirty="0"/>
              <a:t>The convolutional layers are followed by a </a:t>
            </a:r>
            <a:r>
              <a:rPr lang="en-CA" b="1" dirty="0"/>
              <a:t>Dense layer</a:t>
            </a:r>
            <a:r>
              <a:rPr lang="en-CA" dirty="0"/>
              <a:t> for final predictions.</a:t>
            </a:r>
          </a:p>
          <a:p>
            <a:pPr>
              <a:buFont typeface="Arial" panose="020B0604020202020204" pitchFamily="34" charset="0"/>
              <a:buChar char="•"/>
            </a:pPr>
            <a:r>
              <a:rPr lang="en-CA" b="1" dirty="0"/>
              <a:t>Why include CNN?</a:t>
            </a:r>
            <a:endParaRPr lang="en-CA" dirty="0"/>
          </a:p>
          <a:p>
            <a:pPr marL="742950" lvl="1" indent="-285750">
              <a:buFont typeface="Arial" panose="020B0604020202020204" pitchFamily="34" charset="0"/>
              <a:buChar char="•"/>
            </a:pPr>
            <a:r>
              <a:rPr lang="en-CA" dirty="0"/>
              <a:t>It allows you to compare the performance of sequence models like LSTMs and autoencoders with a </a:t>
            </a:r>
            <a:r>
              <a:rPr lang="en-CA" b="1" dirty="0"/>
              <a:t>spatial feature extraction</a:t>
            </a:r>
            <a:r>
              <a:rPr lang="en-CA" dirty="0"/>
              <a:t> approach.</a:t>
            </a:r>
          </a:p>
          <a:p>
            <a:pPr marL="742950" lvl="1" indent="-285750">
              <a:buFont typeface="Arial" panose="020B0604020202020204" pitchFamily="34" charset="0"/>
              <a:buChar char="•"/>
            </a:pPr>
            <a:r>
              <a:rPr lang="en-CA" dirty="0"/>
              <a:t>Although CNNs are not specifically designed for sequential data, their adaptability to various tasks makes them a useful comparison.</a:t>
            </a:r>
          </a:p>
          <a:p>
            <a:pPr marL="0" lvl="0" indent="0" algn="l" rtl="0">
              <a:spcBef>
                <a:spcPts val="0"/>
              </a:spcBef>
              <a:spcAft>
                <a:spcPts val="0"/>
              </a:spcAft>
              <a:buNone/>
            </a:pPr>
            <a:endParaRPr dirty="0"/>
          </a:p>
        </p:txBody>
      </p:sp>
      <p:sp>
        <p:nvSpPr>
          <p:cNvPr id="121" name="Google Shape;12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17"/>
          <p:cNvSpPr txBox="1">
            <a:spLocks noGrp="1"/>
          </p:cNvSpPr>
          <p:nvPr>
            <p:ph type="ctrTitle"/>
          </p:nvPr>
        </p:nvSpPr>
        <p:spPr>
          <a:xfrm>
            <a:off x="914400" y="2130426"/>
            <a:ext cx="103632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7"/>
          <p:cNvSpPr txBox="1">
            <a:spLocks noGrp="1"/>
          </p:cNvSpPr>
          <p:nvPr>
            <p:ph type="subTitle" idx="1"/>
          </p:nvPr>
        </p:nvSpPr>
        <p:spPr>
          <a:xfrm>
            <a:off x="1828800" y="3886200"/>
            <a:ext cx="8534400" cy="1752600"/>
          </a:xfrm>
          <a:prstGeom prst="rect">
            <a:avLst/>
          </a:prstGeom>
          <a:noFill/>
          <a:ln>
            <a:noFill/>
          </a:ln>
        </p:spPr>
        <p:txBody>
          <a:bodyPr spcFirstLastPara="1" wrap="square" lIns="91425" tIns="45700" rIns="91425" bIns="45700" anchor="t" anchorCtr="0">
            <a:normAutofit/>
          </a:bodyPr>
          <a:lstStyle>
            <a:lvl1pPr lvl="0" algn="ctr">
              <a:spcBef>
                <a:spcPts val="853"/>
              </a:spcBef>
              <a:spcAft>
                <a:spcPts val="0"/>
              </a:spcAft>
              <a:buClr>
                <a:srgbClr val="888888"/>
              </a:buClr>
              <a:buSzPts val="4267"/>
              <a:buNone/>
              <a:defRPr>
                <a:solidFill>
                  <a:srgbClr val="888888"/>
                </a:solidFill>
              </a:defRPr>
            </a:lvl1pPr>
            <a:lvl2pPr lvl="1" algn="ctr">
              <a:spcBef>
                <a:spcPts val="747"/>
              </a:spcBef>
              <a:spcAft>
                <a:spcPts val="0"/>
              </a:spcAft>
              <a:buClr>
                <a:srgbClr val="888888"/>
              </a:buClr>
              <a:buSzPts val="3733"/>
              <a:buNone/>
              <a:defRPr>
                <a:solidFill>
                  <a:srgbClr val="888888"/>
                </a:solidFill>
              </a:defRPr>
            </a:lvl2pPr>
            <a:lvl3pPr lvl="2" algn="ctr">
              <a:spcBef>
                <a:spcPts val="640"/>
              </a:spcBef>
              <a:spcAft>
                <a:spcPts val="0"/>
              </a:spcAft>
              <a:buClr>
                <a:srgbClr val="888888"/>
              </a:buClr>
              <a:buSzPts val="3200"/>
              <a:buNone/>
              <a:defRPr>
                <a:solidFill>
                  <a:srgbClr val="888888"/>
                </a:solidFill>
              </a:defRPr>
            </a:lvl3pPr>
            <a:lvl4pPr lvl="3" algn="ctr">
              <a:spcBef>
                <a:spcPts val="533"/>
              </a:spcBef>
              <a:spcAft>
                <a:spcPts val="0"/>
              </a:spcAft>
              <a:buClr>
                <a:srgbClr val="888888"/>
              </a:buClr>
              <a:buSzPts val="2667"/>
              <a:buNone/>
              <a:defRPr>
                <a:solidFill>
                  <a:srgbClr val="888888"/>
                </a:solidFill>
              </a:defRPr>
            </a:lvl4pPr>
            <a:lvl5pPr lvl="4" algn="ctr">
              <a:spcBef>
                <a:spcPts val="533"/>
              </a:spcBef>
              <a:spcAft>
                <a:spcPts val="0"/>
              </a:spcAft>
              <a:buClr>
                <a:srgbClr val="888888"/>
              </a:buClr>
              <a:buSzPts val="2667"/>
              <a:buNone/>
              <a:defRPr>
                <a:solidFill>
                  <a:srgbClr val="888888"/>
                </a:solidFill>
              </a:defRPr>
            </a:lvl5pPr>
            <a:lvl6pPr lvl="5" algn="ctr">
              <a:spcBef>
                <a:spcPts val="533"/>
              </a:spcBef>
              <a:spcAft>
                <a:spcPts val="0"/>
              </a:spcAft>
              <a:buClr>
                <a:srgbClr val="888888"/>
              </a:buClr>
              <a:buSzPts val="2667"/>
              <a:buNone/>
              <a:defRPr>
                <a:solidFill>
                  <a:srgbClr val="888888"/>
                </a:solidFill>
              </a:defRPr>
            </a:lvl6pPr>
            <a:lvl7pPr lvl="6" algn="ctr">
              <a:spcBef>
                <a:spcPts val="533"/>
              </a:spcBef>
              <a:spcAft>
                <a:spcPts val="0"/>
              </a:spcAft>
              <a:buClr>
                <a:srgbClr val="888888"/>
              </a:buClr>
              <a:buSzPts val="2667"/>
              <a:buNone/>
              <a:defRPr>
                <a:solidFill>
                  <a:srgbClr val="888888"/>
                </a:solidFill>
              </a:defRPr>
            </a:lvl7pPr>
            <a:lvl8pPr lvl="7" algn="ctr">
              <a:spcBef>
                <a:spcPts val="533"/>
              </a:spcBef>
              <a:spcAft>
                <a:spcPts val="0"/>
              </a:spcAft>
              <a:buClr>
                <a:srgbClr val="888888"/>
              </a:buClr>
              <a:buSzPts val="2667"/>
              <a:buNone/>
              <a:defRPr>
                <a:solidFill>
                  <a:srgbClr val="888888"/>
                </a:solidFill>
              </a:defRPr>
            </a:lvl8pPr>
            <a:lvl9pPr lvl="8" algn="ctr">
              <a:spcBef>
                <a:spcPts val="533"/>
              </a:spcBef>
              <a:spcAft>
                <a:spcPts val="0"/>
              </a:spcAft>
              <a:buClr>
                <a:srgbClr val="888888"/>
              </a:buClr>
              <a:buSzPts val="2667"/>
              <a:buNone/>
              <a:defRPr>
                <a:solidFill>
                  <a:srgbClr val="888888"/>
                </a:solidFill>
              </a:defRPr>
            </a:lvl9pPr>
          </a:lstStyle>
          <a:p>
            <a:endParaRPr/>
          </a:p>
        </p:txBody>
      </p:sp>
      <p:sp>
        <p:nvSpPr>
          <p:cNvPr id="20" name="Google Shape;20;p17"/>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7"/>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18"/>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8"/>
          <p:cNvSpPr txBox="1">
            <a:spLocks noGrp="1"/>
          </p:cNvSpPr>
          <p:nvPr>
            <p:ph type="body" idx="1"/>
          </p:nvPr>
        </p:nvSpPr>
        <p:spPr>
          <a:xfrm>
            <a:off x="609600" y="2146905"/>
            <a:ext cx="10972800" cy="3979259"/>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5" name="Google Shape;25;p18"/>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8"/>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9"/>
          <p:cNvSpPr txBox="1">
            <a:spLocks noGrp="1"/>
          </p:cNvSpPr>
          <p:nvPr>
            <p:ph type="title"/>
          </p:nvPr>
        </p:nvSpPr>
        <p:spPr>
          <a:xfrm>
            <a:off x="963084" y="4406901"/>
            <a:ext cx="103632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5333"/>
              <a:buFont typeface="Calibri"/>
              <a:buNone/>
              <a:defRPr sz="5333"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9"/>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533"/>
              </a:spcBef>
              <a:spcAft>
                <a:spcPts val="0"/>
              </a:spcAft>
              <a:buClr>
                <a:srgbClr val="888888"/>
              </a:buClr>
              <a:buSzPts val="2667"/>
              <a:buNone/>
              <a:defRPr sz="2667">
                <a:solidFill>
                  <a:srgbClr val="888888"/>
                </a:solidFill>
              </a:defRPr>
            </a:lvl1pPr>
            <a:lvl2pPr marL="914400" lvl="1" indent="-228600" algn="l">
              <a:spcBef>
                <a:spcPts val="480"/>
              </a:spcBef>
              <a:spcAft>
                <a:spcPts val="0"/>
              </a:spcAft>
              <a:buClr>
                <a:srgbClr val="888888"/>
              </a:buClr>
              <a:buSzPts val="2400"/>
              <a:buNone/>
              <a:defRPr sz="2400">
                <a:solidFill>
                  <a:srgbClr val="888888"/>
                </a:solidFill>
              </a:defRPr>
            </a:lvl2pPr>
            <a:lvl3pPr marL="1371600" lvl="2" indent="-228600" algn="l">
              <a:spcBef>
                <a:spcPts val="427"/>
              </a:spcBef>
              <a:spcAft>
                <a:spcPts val="0"/>
              </a:spcAft>
              <a:buClr>
                <a:srgbClr val="888888"/>
              </a:buClr>
              <a:buSzPts val="2133"/>
              <a:buNone/>
              <a:defRPr sz="2133">
                <a:solidFill>
                  <a:srgbClr val="888888"/>
                </a:solidFill>
              </a:defRPr>
            </a:lvl3pPr>
            <a:lvl4pPr marL="1828800" lvl="3" indent="-228600" algn="l">
              <a:spcBef>
                <a:spcPts val="373"/>
              </a:spcBef>
              <a:spcAft>
                <a:spcPts val="0"/>
              </a:spcAft>
              <a:buClr>
                <a:srgbClr val="888888"/>
              </a:buClr>
              <a:buSzPts val="1867"/>
              <a:buNone/>
              <a:defRPr sz="1867">
                <a:solidFill>
                  <a:srgbClr val="888888"/>
                </a:solidFill>
              </a:defRPr>
            </a:lvl4pPr>
            <a:lvl5pPr marL="2286000" lvl="4" indent="-228600" algn="l">
              <a:spcBef>
                <a:spcPts val="373"/>
              </a:spcBef>
              <a:spcAft>
                <a:spcPts val="0"/>
              </a:spcAft>
              <a:buClr>
                <a:srgbClr val="888888"/>
              </a:buClr>
              <a:buSzPts val="1867"/>
              <a:buNone/>
              <a:defRPr sz="1867">
                <a:solidFill>
                  <a:srgbClr val="888888"/>
                </a:solidFill>
              </a:defRPr>
            </a:lvl5pPr>
            <a:lvl6pPr marL="2743200" lvl="5" indent="-228600" algn="l">
              <a:spcBef>
                <a:spcPts val="373"/>
              </a:spcBef>
              <a:spcAft>
                <a:spcPts val="0"/>
              </a:spcAft>
              <a:buClr>
                <a:srgbClr val="888888"/>
              </a:buClr>
              <a:buSzPts val="1867"/>
              <a:buNone/>
              <a:defRPr sz="1867">
                <a:solidFill>
                  <a:srgbClr val="888888"/>
                </a:solidFill>
              </a:defRPr>
            </a:lvl6pPr>
            <a:lvl7pPr marL="3200400" lvl="6" indent="-228600" algn="l">
              <a:spcBef>
                <a:spcPts val="373"/>
              </a:spcBef>
              <a:spcAft>
                <a:spcPts val="0"/>
              </a:spcAft>
              <a:buClr>
                <a:srgbClr val="888888"/>
              </a:buClr>
              <a:buSzPts val="1867"/>
              <a:buNone/>
              <a:defRPr sz="1867">
                <a:solidFill>
                  <a:srgbClr val="888888"/>
                </a:solidFill>
              </a:defRPr>
            </a:lvl7pPr>
            <a:lvl8pPr marL="3657600" lvl="7" indent="-228600" algn="l">
              <a:spcBef>
                <a:spcPts val="373"/>
              </a:spcBef>
              <a:spcAft>
                <a:spcPts val="0"/>
              </a:spcAft>
              <a:buClr>
                <a:srgbClr val="888888"/>
              </a:buClr>
              <a:buSzPts val="1867"/>
              <a:buNone/>
              <a:defRPr sz="1867">
                <a:solidFill>
                  <a:srgbClr val="888888"/>
                </a:solidFill>
              </a:defRPr>
            </a:lvl8pPr>
            <a:lvl9pPr marL="4114800" lvl="8" indent="-228600" algn="l">
              <a:spcBef>
                <a:spcPts val="373"/>
              </a:spcBef>
              <a:spcAft>
                <a:spcPts val="0"/>
              </a:spcAft>
              <a:buClr>
                <a:srgbClr val="888888"/>
              </a:buClr>
              <a:buSzPts val="1867"/>
              <a:buNone/>
              <a:defRPr sz="1867">
                <a:solidFill>
                  <a:srgbClr val="888888"/>
                </a:solidFill>
              </a:defRPr>
            </a:lvl9pPr>
          </a:lstStyle>
          <a:p>
            <a:endParaRPr/>
          </a:p>
        </p:txBody>
      </p:sp>
      <p:sp>
        <p:nvSpPr>
          <p:cNvPr id="30" name="Google Shape;30;p19"/>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9"/>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20"/>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20"/>
          <p:cNvSpPr txBox="1">
            <a:spLocks noGrp="1"/>
          </p:cNvSpPr>
          <p:nvPr>
            <p:ph type="body" idx="1"/>
          </p:nvPr>
        </p:nvSpPr>
        <p:spPr>
          <a:xfrm>
            <a:off x="609600" y="1935236"/>
            <a:ext cx="5384800" cy="4231193"/>
          </a:xfrm>
          <a:prstGeom prst="rect">
            <a:avLst/>
          </a:prstGeom>
          <a:noFill/>
          <a:ln>
            <a:noFill/>
          </a:ln>
        </p:spPr>
        <p:txBody>
          <a:bodyPr spcFirstLastPara="1" wrap="square" lIns="91425" tIns="45700" rIns="91425" bIns="45700" anchor="t" anchorCtr="0">
            <a:normAutofit/>
          </a:bodyPr>
          <a:lstStyle>
            <a:lvl1pPr marL="457200" lvl="0" indent="-465645" algn="l">
              <a:spcBef>
                <a:spcPts val="747"/>
              </a:spcBef>
              <a:spcAft>
                <a:spcPts val="0"/>
              </a:spcAft>
              <a:buClr>
                <a:schemeClr val="dk1"/>
              </a:buClr>
              <a:buSzPts val="3733"/>
              <a:buChar char="•"/>
              <a:defRPr sz="3733"/>
            </a:lvl1pPr>
            <a:lvl2pPr marL="914400" lvl="1" indent="-431800" algn="l">
              <a:spcBef>
                <a:spcPts val="640"/>
              </a:spcBef>
              <a:spcAft>
                <a:spcPts val="0"/>
              </a:spcAft>
              <a:buClr>
                <a:schemeClr val="dk1"/>
              </a:buClr>
              <a:buSzPts val="3200"/>
              <a:buChar char="–"/>
              <a:defRPr sz="3200"/>
            </a:lvl2pPr>
            <a:lvl3pPr marL="1371600" lvl="2" indent="-397954" algn="l">
              <a:spcBef>
                <a:spcPts val="533"/>
              </a:spcBef>
              <a:spcAft>
                <a:spcPts val="0"/>
              </a:spcAft>
              <a:buClr>
                <a:schemeClr val="dk1"/>
              </a:buClr>
              <a:buSzPts val="2667"/>
              <a:buChar char="•"/>
              <a:defRPr sz="2667"/>
            </a:lvl3pPr>
            <a:lvl4pPr marL="1828800" lvl="3" indent="-381000" algn="l">
              <a:spcBef>
                <a:spcPts val="480"/>
              </a:spcBef>
              <a:spcAft>
                <a:spcPts val="0"/>
              </a:spcAft>
              <a:buClr>
                <a:schemeClr val="dk1"/>
              </a:buClr>
              <a:buSzPts val="2400"/>
              <a:buChar char="–"/>
              <a:defRPr sz="2400"/>
            </a:lvl4pPr>
            <a:lvl5pPr marL="2286000" lvl="4" indent="-381000" algn="l">
              <a:spcBef>
                <a:spcPts val="480"/>
              </a:spcBef>
              <a:spcAft>
                <a:spcPts val="0"/>
              </a:spcAft>
              <a:buClr>
                <a:schemeClr val="dk1"/>
              </a:buClr>
              <a:buSzPts val="2400"/>
              <a:buChar char="»"/>
              <a:defRPr sz="2400"/>
            </a:lvl5pPr>
            <a:lvl6pPr marL="2743200" lvl="5" indent="-381000" algn="l">
              <a:spcBef>
                <a:spcPts val="480"/>
              </a:spcBef>
              <a:spcAft>
                <a:spcPts val="0"/>
              </a:spcAft>
              <a:buClr>
                <a:schemeClr val="dk1"/>
              </a:buClr>
              <a:buSzPts val="2400"/>
              <a:buChar char="•"/>
              <a:defRPr sz="2400"/>
            </a:lvl6pPr>
            <a:lvl7pPr marL="3200400" lvl="6" indent="-381000" algn="l">
              <a:spcBef>
                <a:spcPts val="480"/>
              </a:spcBef>
              <a:spcAft>
                <a:spcPts val="0"/>
              </a:spcAft>
              <a:buClr>
                <a:schemeClr val="dk1"/>
              </a:buClr>
              <a:buSzPts val="2400"/>
              <a:buChar char="•"/>
              <a:defRPr sz="2400"/>
            </a:lvl7pPr>
            <a:lvl8pPr marL="3657600" lvl="7" indent="-381000" algn="l">
              <a:spcBef>
                <a:spcPts val="480"/>
              </a:spcBef>
              <a:spcAft>
                <a:spcPts val="0"/>
              </a:spcAft>
              <a:buClr>
                <a:schemeClr val="dk1"/>
              </a:buClr>
              <a:buSzPts val="2400"/>
              <a:buChar char="•"/>
              <a:defRPr sz="2400"/>
            </a:lvl8pPr>
            <a:lvl9pPr marL="4114800" lvl="8" indent="-381000" algn="l">
              <a:spcBef>
                <a:spcPts val="480"/>
              </a:spcBef>
              <a:spcAft>
                <a:spcPts val="0"/>
              </a:spcAft>
              <a:buClr>
                <a:schemeClr val="dk1"/>
              </a:buClr>
              <a:buSzPts val="2400"/>
              <a:buChar char="•"/>
              <a:defRPr sz="2400"/>
            </a:lvl9pPr>
          </a:lstStyle>
          <a:p>
            <a:endParaRPr/>
          </a:p>
        </p:txBody>
      </p:sp>
      <p:sp>
        <p:nvSpPr>
          <p:cNvPr id="35" name="Google Shape;35;p20"/>
          <p:cNvSpPr txBox="1">
            <a:spLocks noGrp="1"/>
          </p:cNvSpPr>
          <p:nvPr>
            <p:ph type="body" idx="2"/>
          </p:nvPr>
        </p:nvSpPr>
        <p:spPr>
          <a:xfrm>
            <a:off x="6197600" y="1935236"/>
            <a:ext cx="5384800" cy="4231193"/>
          </a:xfrm>
          <a:prstGeom prst="rect">
            <a:avLst/>
          </a:prstGeom>
          <a:noFill/>
          <a:ln>
            <a:noFill/>
          </a:ln>
        </p:spPr>
        <p:txBody>
          <a:bodyPr spcFirstLastPara="1" wrap="square" lIns="91425" tIns="45700" rIns="91425" bIns="45700" anchor="t" anchorCtr="0">
            <a:normAutofit/>
          </a:bodyPr>
          <a:lstStyle>
            <a:lvl1pPr marL="457200" lvl="0" indent="-465645" algn="l">
              <a:spcBef>
                <a:spcPts val="747"/>
              </a:spcBef>
              <a:spcAft>
                <a:spcPts val="0"/>
              </a:spcAft>
              <a:buClr>
                <a:schemeClr val="dk1"/>
              </a:buClr>
              <a:buSzPts val="3733"/>
              <a:buChar char="•"/>
              <a:defRPr sz="3733"/>
            </a:lvl1pPr>
            <a:lvl2pPr marL="914400" lvl="1" indent="-431800" algn="l">
              <a:spcBef>
                <a:spcPts val="640"/>
              </a:spcBef>
              <a:spcAft>
                <a:spcPts val="0"/>
              </a:spcAft>
              <a:buClr>
                <a:schemeClr val="dk1"/>
              </a:buClr>
              <a:buSzPts val="3200"/>
              <a:buChar char="–"/>
              <a:defRPr sz="3200"/>
            </a:lvl2pPr>
            <a:lvl3pPr marL="1371600" lvl="2" indent="-397954" algn="l">
              <a:spcBef>
                <a:spcPts val="533"/>
              </a:spcBef>
              <a:spcAft>
                <a:spcPts val="0"/>
              </a:spcAft>
              <a:buClr>
                <a:schemeClr val="dk1"/>
              </a:buClr>
              <a:buSzPts val="2667"/>
              <a:buChar char="•"/>
              <a:defRPr sz="2667"/>
            </a:lvl3pPr>
            <a:lvl4pPr marL="1828800" lvl="3" indent="-381000" algn="l">
              <a:spcBef>
                <a:spcPts val="480"/>
              </a:spcBef>
              <a:spcAft>
                <a:spcPts val="0"/>
              </a:spcAft>
              <a:buClr>
                <a:schemeClr val="dk1"/>
              </a:buClr>
              <a:buSzPts val="2400"/>
              <a:buChar char="–"/>
              <a:defRPr sz="2400"/>
            </a:lvl4pPr>
            <a:lvl5pPr marL="2286000" lvl="4" indent="-381000" algn="l">
              <a:spcBef>
                <a:spcPts val="480"/>
              </a:spcBef>
              <a:spcAft>
                <a:spcPts val="0"/>
              </a:spcAft>
              <a:buClr>
                <a:schemeClr val="dk1"/>
              </a:buClr>
              <a:buSzPts val="2400"/>
              <a:buChar char="»"/>
              <a:defRPr sz="2400"/>
            </a:lvl5pPr>
            <a:lvl6pPr marL="2743200" lvl="5" indent="-381000" algn="l">
              <a:spcBef>
                <a:spcPts val="480"/>
              </a:spcBef>
              <a:spcAft>
                <a:spcPts val="0"/>
              </a:spcAft>
              <a:buClr>
                <a:schemeClr val="dk1"/>
              </a:buClr>
              <a:buSzPts val="2400"/>
              <a:buChar char="•"/>
              <a:defRPr sz="2400"/>
            </a:lvl6pPr>
            <a:lvl7pPr marL="3200400" lvl="6" indent="-381000" algn="l">
              <a:spcBef>
                <a:spcPts val="480"/>
              </a:spcBef>
              <a:spcAft>
                <a:spcPts val="0"/>
              </a:spcAft>
              <a:buClr>
                <a:schemeClr val="dk1"/>
              </a:buClr>
              <a:buSzPts val="2400"/>
              <a:buChar char="•"/>
              <a:defRPr sz="2400"/>
            </a:lvl7pPr>
            <a:lvl8pPr marL="3657600" lvl="7" indent="-381000" algn="l">
              <a:spcBef>
                <a:spcPts val="480"/>
              </a:spcBef>
              <a:spcAft>
                <a:spcPts val="0"/>
              </a:spcAft>
              <a:buClr>
                <a:schemeClr val="dk1"/>
              </a:buClr>
              <a:buSzPts val="2400"/>
              <a:buChar char="•"/>
              <a:defRPr sz="2400"/>
            </a:lvl8pPr>
            <a:lvl9pPr marL="4114800" lvl="8" indent="-381000" algn="l">
              <a:spcBef>
                <a:spcPts val="480"/>
              </a:spcBef>
              <a:spcAft>
                <a:spcPts val="0"/>
              </a:spcAft>
              <a:buClr>
                <a:schemeClr val="dk1"/>
              </a:buClr>
              <a:buSzPts val="2400"/>
              <a:buChar char="•"/>
              <a:defRPr sz="2400"/>
            </a:lvl9pPr>
          </a:lstStyle>
          <a:p>
            <a:endParaRPr/>
          </a:p>
        </p:txBody>
      </p:sp>
      <p:sp>
        <p:nvSpPr>
          <p:cNvPr id="36" name="Google Shape;36;p20"/>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0"/>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21"/>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5867"/>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21"/>
          <p:cNvSpPr txBox="1">
            <a:spLocks noGrp="1"/>
          </p:cNvSpPr>
          <p:nvPr>
            <p:ph type="body" idx="1"/>
          </p:nvPr>
        </p:nvSpPr>
        <p:spPr>
          <a:xfrm>
            <a:off x="609599" y="1863007"/>
            <a:ext cx="5386917" cy="581603"/>
          </a:xfrm>
          <a:prstGeom prst="rect">
            <a:avLst/>
          </a:prstGeom>
          <a:noFill/>
          <a:ln>
            <a:noFill/>
          </a:ln>
        </p:spPr>
        <p:txBody>
          <a:bodyPr spcFirstLastPara="1" wrap="square" lIns="91425" tIns="45700" rIns="91425" bIns="45700" anchor="b" anchorCtr="0">
            <a:normAutofit/>
          </a:bodyPr>
          <a:lstStyle>
            <a:lvl1pPr marL="457200" lvl="0" indent="-228600" algn="l">
              <a:spcBef>
                <a:spcPts val="640"/>
              </a:spcBef>
              <a:spcAft>
                <a:spcPts val="0"/>
              </a:spcAft>
              <a:buClr>
                <a:schemeClr val="dk1"/>
              </a:buClr>
              <a:buSzPts val="3200"/>
              <a:buNone/>
              <a:defRPr sz="3200" b="1"/>
            </a:lvl1pPr>
            <a:lvl2pPr marL="914400" lvl="1" indent="-228600" algn="l">
              <a:spcBef>
                <a:spcPts val="533"/>
              </a:spcBef>
              <a:spcAft>
                <a:spcPts val="0"/>
              </a:spcAft>
              <a:buClr>
                <a:schemeClr val="dk1"/>
              </a:buClr>
              <a:buSzPts val="2667"/>
              <a:buNone/>
              <a:defRPr sz="2667" b="1"/>
            </a:lvl2pPr>
            <a:lvl3pPr marL="1371600" lvl="2" indent="-228600" algn="l">
              <a:spcBef>
                <a:spcPts val="480"/>
              </a:spcBef>
              <a:spcAft>
                <a:spcPts val="0"/>
              </a:spcAft>
              <a:buClr>
                <a:schemeClr val="dk1"/>
              </a:buClr>
              <a:buSzPts val="2400"/>
              <a:buNone/>
              <a:defRPr sz="2400" b="1"/>
            </a:lvl3pPr>
            <a:lvl4pPr marL="1828800" lvl="3" indent="-228600" algn="l">
              <a:spcBef>
                <a:spcPts val="427"/>
              </a:spcBef>
              <a:spcAft>
                <a:spcPts val="0"/>
              </a:spcAft>
              <a:buClr>
                <a:schemeClr val="dk1"/>
              </a:buClr>
              <a:buSzPts val="2133"/>
              <a:buNone/>
              <a:defRPr sz="2133" b="1"/>
            </a:lvl4pPr>
            <a:lvl5pPr marL="2286000" lvl="4" indent="-228600" algn="l">
              <a:spcBef>
                <a:spcPts val="427"/>
              </a:spcBef>
              <a:spcAft>
                <a:spcPts val="0"/>
              </a:spcAft>
              <a:buClr>
                <a:schemeClr val="dk1"/>
              </a:buClr>
              <a:buSzPts val="2133"/>
              <a:buNone/>
              <a:defRPr sz="2133" b="1"/>
            </a:lvl5pPr>
            <a:lvl6pPr marL="2743200" lvl="5" indent="-228600" algn="l">
              <a:spcBef>
                <a:spcPts val="427"/>
              </a:spcBef>
              <a:spcAft>
                <a:spcPts val="0"/>
              </a:spcAft>
              <a:buClr>
                <a:schemeClr val="dk1"/>
              </a:buClr>
              <a:buSzPts val="2133"/>
              <a:buNone/>
              <a:defRPr sz="2133" b="1"/>
            </a:lvl6pPr>
            <a:lvl7pPr marL="3200400" lvl="6" indent="-228600" algn="l">
              <a:spcBef>
                <a:spcPts val="427"/>
              </a:spcBef>
              <a:spcAft>
                <a:spcPts val="0"/>
              </a:spcAft>
              <a:buClr>
                <a:schemeClr val="dk1"/>
              </a:buClr>
              <a:buSzPts val="2133"/>
              <a:buNone/>
              <a:defRPr sz="2133" b="1"/>
            </a:lvl7pPr>
            <a:lvl8pPr marL="3657600" lvl="7" indent="-228600" algn="l">
              <a:spcBef>
                <a:spcPts val="427"/>
              </a:spcBef>
              <a:spcAft>
                <a:spcPts val="0"/>
              </a:spcAft>
              <a:buClr>
                <a:schemeClr val="dk1"/>
              </a:buClr>
              <a:buSzPts val="2133"/>
              <a:buNone/>
              <a:defRPr sz="2133" b="1"/>
            </a:lvl8pPr>
            <a:lvl9pPr marL="4114800" lvl="8" indent="-228600" algn="l">
              <a:spcBef>
                <a:spcPts val="427"/>
              </a:spcBef>
              <a:spcAft>
                <a:spcPts val="0"/>
              </a:spcAft>
              <a:buClr>
                <a:schemeClr val="dk1"/>
              </a:buClr>
              <a:buSzPts val="2133"/>
              <a:buNone/>
              <a:defRPr sz="2133" b="1"/>
            </a:lvl9pPr>
          </a:lstStyle>
          <a:p>
            <a:endParaRPr/>
          </a:p>
        </p:txBody>
      </p:sp>
      <p:sp>
        <p:nvSpPr>
          <p:cNvPr id="41" name="Google Shape;41;p21"/>
          <p:cNvSpPr txBox="1">
            <a:spLocks noGrp="1"/>
          </p:cNvSpPr>
          <p:nvPr>
            <p:ph type="body" idx="2"/>
          </p:nvPr>
        </p:nvSpPr>
        <p:spPr>
          <a:xfrm>
            <a:off x="609599" y="2653292"/>
            <a:ext cx="5386917" cy="3592080"/>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397954" algn="l">
              <a:spcBef>
                <a:spcPts val="533"/>
              </a:spcBef>
              <a:spcAft>
                <a:spcPts val="0"/>
              </a:spcAft>
              <a:buClr>
                <a:schemeClr val="dk1"/>
              </a:buClr>
              <a:buSzPts val="2667"/>
              <a:buChar char="–"/>
              <a:defRPr sz="2667"/>
            </a:lvl2pPr>
            <a:lvl3pPr marL="1371600" lvl="2" indent="-381000" algn="l">
              <a:spcBef>
                <a:spcPts val="480"/>
              </a:spcBef>
              <a:spcAft>
                <a:spcPts val="0"/>
              </a:spcAft>
              <a:buClr>
                <a:schemeClr val="dk1"/>
              </a:buClr>
              <a:buSzPts val="2400"/>
              <a:buChar char="•"/>
              <a:defRPr sz="2400"/>
            </a:lvl3pPr>
            <a:lvl4pPr marL="1828800" lvl="3" indent="-364045" algn="l">
              <a:spcBef>
                <a:spcPts val="427"/>
              </a:spcBef>
              <a:spcAft>
                <a:spcPts val="0"/>
              </a:spcAft>
              <a:buClr>
                <a:schemeClr val="dk1"/>
              </a:buClr>
              <a:buSzPts val="2133"/>
              <a:buChar char="–"/>
              <a:defRPr sz="2133"/>
            </a:lvl4pPr>
            <a:lvl5pPr marL="2286000" lvl="4" indent="-364045" algn="l">
              <a:spcBef>
                <a:spcPts val="427"/>
              </a:spcBef>
              <a:spcAft>
                <a:spcPts val="0"/>
              </a:spcAft>
              <a:buClr>
                <a:schemeClr val="dk1"/>
              </a:buClr>
              <a:buSzPts val="2133"/>
              <a:buChar char="»"/>
              <a:defRPr sz="2133"/>
            </a:lvl5pPr>
            <a:lvl6pPr marL="2743200" lvl="5" indent="-364045" algn="l">
              <a:spcBef>
                <a:spcPts val="427"/>
              </a:spcBef>
              <a:spcAft>
                <a:spcPts val="0"/>
              </a:spcAft>
              <a:buClr>
                <a:schemeClr val="dk1"/>
              </a:buClr>
              <a:buSzPts val="2133"/>
              <a:buChar char="•"/>
              <a:defRPr sz="2133"/>
            </a:lvl6pPr>
            <a:lvl7pPr marL="3200400" lvl="6" indent="-364045" algn="l">
              <a:spcBef>
                <a:spcPts val="427"/>
              </a:spcBef>
              <a:spcAft>
                <a:spcPts val="0"/>
              </a:spcAft>
              <a:buClr>
                <a:schemeClr val="dk1"/>
              </a:buClr>
              <a:buSzPts val="2133"/>
              <a:buChar char="•"/>
              <a:defRPr sz="2133"/>
            </a:lvl7pPr>
            <a:lvl8pPr marL="3657600" lvl="7" indent="-364045" algn="l">
              <a:spcBef>
                <a:spcPts val="427"/>
              </a:spcBef>
              <a:spcAft>
                <a:spcPts val="0"/>
              </a:spcAft>
              <a:buClr>
                <a:schemeClr val="dk1"/>
              </a:buClr>
              <a:buSzPts val="2133"/>
              <a:buChar char="•"/>
              <a:defRPr sz="2133"/>
            </a:lvl8pPr>
            <a:lvl9pPr marL="4114800" lvl="8" indent="-364045" algn="l">
              <a:spcBef>
                <a:spcPts val="427"/>
              </a:spcBef>
              <a:spcAft>
                <a:spcPts val="0"/>
              </a:spcAft>
              <a:buClr>
                <a:schemeClr val="dk1"/>
              </a:buClr>
              <a:buSzPts val="2133"/>
              <a:buChar char="•"/>
              <a:defRPr sz="2133"/>
            </a:lvl9pPr>
          </a:lstStyle>
          <a:p>
            <a:endParaRPr/>
          </a:p>
        </p:txBody>
      </p:sp>
      <p:sp>
        <p:nvSpPr>
          <p:cNvPr id="42" name="Google Shape;42;p21"/>
          <p:cNvSpPr txBox="1">
            <a:spLocks noGrp="1"/>
          </p:cNvSpPr>
          <p:nvPr>
            <p:ph type="body" idx="3"/>
          </p:nvPr>
        </p:nvSpPr>
        <p:spPr>
          <a:xfrm>
            <a:off x="6193368" y="1863007"/>
            <a:ext cx="5389033" cy="581603"/>
          </a:xfrm>
          <a:prstGeom prst="rect">
            <a:avLst/>
          </a:prstGeom>
          <a:noFill/>
          <a:ln>
            <a:noFill/>
          </a:ln>
        </p:spPr>
        <p:txBody>
          <a:bodyPr spcFirstLastPara="1" wrap="square" lIns="91425" tIns="45700" rIns="91425" bIns="45700" anchor="b" anchorCtr="0">
            <a:normAutofit/>
          </a:bodyPr>
          <a:lstStyle>
            <a:lvl1pPr marL="457200" lvl="0" indent="-228600" algn="l">
              <a:spcBef>
                <a:spcPts val="640"/>
              </a:spcBef>
              <a:spcAft>
                <a:spcPts val="0"/>
              </a:spcAft>
              <a:buClr>
                <a:schemeClr val="dk1"/>
              </a:buClr>
              <a:buSzPts val="3200"/>
              <a:buNone/>
              <a:defRPr sz="3200" b="1"/>
            </a:lvl1pPr>
            <a:lvl2pPr marL="914400" lvl="1" indent="-228600" algn="l">
              <a:spcBef>
                <a:spcPts val="533"/>
              </a:spcBef>
              <a:spcAft>
                <a:spcPts val="0"/>
              </a:spcAft>
              <a:buClr>
                <a:schemeClr val="dk1"/>
              </a:buClr>
              <a:buSzPts val="2667"/>
              <a:buNone/>
              <a:defRPr sz="2667" b="1"/>
            </a:lvl2pPr>
            <a:lvl3pPr marL="1371600" lvl="2" indent="-228600" algn="l">
              <a:spcBef>
                <a:spcPts val="480"/>
              </a:spcBef>
              <a:spcAft>
                <a:spcPts val="0"/>
              </a:spcAft>
              <a:buClr>
                <a:schemeClr val="dk1"/>
              </a:buClr>
              <a:buSzPts val="2400"/>
              <a:buNone/>
              <a:defRPr sz="2400" b="1"/>
            </a:lvl3pPr>
            <a:lvl4pPr marL="1828800" lvl="3" indent="-228600" algn="l">
              <a:spcBef>
                <a:spcPts val="427"/>
              </a:spcBef>
              <a:spcAft>
                <a:spcPts val="0"/>
              </a:spcAft>
              <a:buClr>
                <a:schemeClr val="dk1"/>
              </a:buClr>
              <a:buSzPts val="2133"/>
              <a:buNone/>
              <a:defRPr sz="2133" b="1"/>
            </a:lvl4pPr>
            <a:lvl5pPr marL="2286000" lvl="4" indent="-228600" algn="l">
              <a:spcBef>
                <a:spcPts val="427"/>
              </a:spcBef>
              <a:spcAft>
                <a:spcPts val="0"/>
              </a:spcAft>
              <a:buClr>
                <a:schemeClr val="dk1"/>
              </a:buClr>
              <a:buSzPts val="2133"/>
              <a:buNone/>
              <a:defRPr sz="2133" b="1"/>
            </a:lvl5pPr>
            <a:lvl6pPr marL="2743200" lvl="5" indent="-228600" algn="l">
              <a:spcBef>
                <a:spcPts val="427"/>
              </a:spcBef>
              <a:spcAft>
                <a:spcPts val="0"/>
              </a:spcAft>
              <a:buClr>
                <a:schemeClr val="dk1"/>
              </a:buClr>
              <a:buSzPts val="2133"/>
              <a:buNone/>
              <a:defRPr sz="2133" b="1"/>
            </a:lvl6pPr>
            <a:lvl7pPr marL="3200400" lvl="6" indent="-228600" algn="l">
              <a:spcBef>
                <a:spcPts val="427"/>
              </a:spcBef>
              <a:spcAft>
                <a:spcPts val="0"/>
              </a:spcAft>
              <a:buClr>
                <a:schemeClr val="dk1"/>
              </a:buClr>
              <a:buSzPts val="2133"/>
              <a:buNone/>
              <a:defRPr sz="2133" b="1"/>
            </a:lvl7pPr>
            <a:lvl8pPr marL="3657600" lvl="7" indent="-228600" algn="l">
              <a:spcBef>
                <a:spcPts val="427"/>
              </a:spcBef>
              <a:spcAft>
                <a:spcPts val="0"/>
              </a:spcAft>
              <a:buClr>
                <a:schemeClr val="dk1"/>
              </a:buClr>
              <a:buSzPts val="2133"/>
              <a:buNone/>
              <a:defRPr sz="2133" b="1"/>
            </a:lvl8pPr>
            <a:lvl9pPr marL="4114800" lvl="8" indent="-228600" algn="l">
              <a:spcBef>
                <a:spcPts val="427"/>
              </a:spcBef>
              <a:spcAft>
                <a:spcPts val="0"/>
              </a:spcAft>
              <a:buClr>
                <a:schemeClr val="dk1"/>
              </a:buClr>
              <a:buSzPts val="2133"/>
              <a:buNone/>
              <a:defRPr sz="2133" b="1"/>
            </a:lvl9pPr>
          </a:lstStyle>
          <a:p>
            <a:endParaRPr/>
          </a:p>
        </p:txBody>
      </p:sp>
      <p:sp>
        <p:nvSpPr>
          <p:cNvPr id="43" name="Google Shape;43;p21"/>
          <p:cNvSpPr txBox="1">
            <a:spLocks noGrp="1"/>
          </p:cNvSpPr>
          <p:nvPr>
            <p:ph type="body" idx="4"/>
          </p:nvPr>
        </p:nvSpPr>
        <p:spPr>
          <a:xfrm>
            <a:off x="6193368" y="2653292"/>
            <a:ext cx="5389033" cy="3592080"/>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397954" algn="l">
              <a:spcBef>
                <a:spcPts val="533"/>
              </a:spcBef>
              <a:spcAft>
                <a:spcPts val="0"/>
              </a:spcAft>
              <a:buClr>
                <a:schemeClr val="dk1"/>
              </a:buClr>
              <a:buSzPts val="2667"/>
              <a:buChar char="–"/>
              <a:defRPr sz="2667"/>
            </a:lvl2pPr>
            <a:lvl3pPr marL="1371600" lvl="2" indent="-381000" algn="l">
              <a:spcBef>
                <a:spcPts val="480"/>
              </a:spcBef>
              <a:spcAft>
                <a:spcPts val="0"/>
              </a:spcAft>
              <a:buClr>
                <a:schemeClr val="dk1"/>
              </a:buClr>
              <a:buSzPts val="2400"/>
              <a:buChar char="•"/>
              <a:defRPr sz="2400"/>
            </a:lvl3pPr>
            <a:lvl4pPr marL="1828800" lvl="3" indent="-364045" algn="l">
              <a:spcBef>
                <a:spcPts val="427"/>
              </a:spcBef>
              <a:spcAft>
                <a:spcPts val="0"/>
              </a:spcAft>
              <a:buClr>
                <a:schemeClr val="dk1"/>
              </a:buClr>
              <a:buSzPts val="2133"/>
              <a:buChar char="–"/>
              <a:defRPr sz="2133"/>
            </a:lvl4pPr>
            <a:lvl5pPr marL="2286000" lvl="4" indent="-364045" algn="l">
              <a:spcBef>
                <a:spcPts val="427"/>
              </a:spcBef>
              <a:spcAft>
                <a:spcPts val="0"/>
              </a:spcAft>
              <a:buClr>
                <a:schemeClr val="dk1"/>
              </a:buClr>
              <a:buSzPts val="2133"/>
              <a:buChar char="»"/>
              <a:defRPr sz="2133"/>
            </a:lvl5pPr>
            <a:lvl6pPr marL="2743200" lvl="5" indent="-364045" algn="l">
              <a:spcBef>
                <a:spcPts val="427"/>
              </a:spcBef>
              <a:spcAft>
                <a:spcPts val="0"/>
              </a:spcAft>
              <a:buClr>
                <a:schemeClr val="dk1"/>
              </a:buClr>
              <a:buSzPts val="2133"/>
              <a:buChar char="•"/>
              <a:defRPr sz="2133"/>
            </a:lvl6pPr>
            <a:lvl7pPr marL="3200400" lvl="6" indent="-364045" algn="l">
              <a:spcBef>
                <a:spcPts val="427"/>
              </a:spcBef>
              <a:spcAft>
                <a:spcPts val="0"/>
              </a:spcAft>
              <a:buClr>
                <a:schemeClr val="dk1"/>
              </a:buClr>
              <a:buSzPts val="2133"/>
              <a:buChar char="•"/>
              <a:defRPr sz="2133"/>
            </a:lvl7pPr>
            <a:lvl8pPr marL="3657600" lvl="7" indent="-364045" algn="l">
              <a:spcBef>
                <a:spcPts val="427"/>
              </a:spcBef>
              <a:spcAft>
                <a:spcPts val="0"/>
              </a:spcAft>
              <a:buClr>
                <a:schemeClr val="dk1"/>
              </a:buClr>
              <a:buSzPts val="2133"/>
              <a:buChar char="•"/>
              <a:defRPr sz="2133"/>
            </a:lvl8pPr>
            <a:lvl9pPr marL="4114800" lvl="8" indent="-364045" algn="l">
              <a:spcBef>
                <a:spcPts val="427"/>
              </a:spcBef>
              <a:spcAft>
                <a:spcPts val="0"/>
              </a:spcAft>
              <a:buClr>
                <a:schemeClr val="dk1"/>
              </a:buClr>
              <a:buSzPts val="2133"/>
              <a:buChar char="•"/>
              <a:defRPr sz="2133"/>
            </a:lvl9pPr>
          </a:lstStyle>
          <a:p>
            <a:endParaRPr/>
          </a:p>
        </p:txBody>
      </p:sp>
      <p:sp>
        <p:nvSpPr>
          <p:cNvPr id="44" name="Google Shape;44;p21"/>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1"/>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p22"/>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22"/>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2"/>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23"/>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3"/>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3"/>
        <p:cNvGrpSpPr/>
        <p:nvPr/>
      </p:nvGrpSpPr>
      <p:grpSpPr>
        <a:xfrm>
          <a:off x="0" y="0"/>
          <a:ext cx="0" cy="0"/>
          <a:chOff x="0" y="0"/>
          <a:chExt cx="0" cy="0"/>
        </a:xfrm>
      </p:grpSpPr>
      <p:sp>
        <p:nvSpPr>
          <p:cNvPr id="54" name="Google Shape;54;p24"/>
          <p:cNvSpPr txBox="1">
            <a:spLocks noGrp="1"/>
          </p:cNvSpPr>
          <p:nvPr>
            <p:ph type="title"/>
          </p:nvPr>
        </p:nvSpPr>
        <p:spPr>
          <a:xfrm>
            <a:off x="609601" y="905496"/>
            <a:ext cx="4011084" cy="103648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667"/>
              <a:buFont typeface="Calibri"/>
              <a:buNone/>
              <a:defRPr sz="2667"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24"/>
          <p:cNvSpPr txBox="1">
            <a:spLocks noGrp="1"/>
          </p:cNvSpPr>
          <p:nvPr>
            <p:ph type="body" idx="1"/>
          </p:nvPr>
        </p:nvSpPr>
        <p:spPr>
          <a:xfrm>
            <a:off x="4766733" y="905497"/>
            <a:ext cx="6815667" cy="5220668"/>
          </a:xfrm>
          <a:prstGeom prst="rect">
            <a:avLst/>
          </a:prstGeom>
          <a:noFill/>
          <a:ln>
            <a:noFill/>
          </a:ln>
        </p:spPr>
        <p:txBody>
          <a:bodyPr spcFirstLastPara="1" wrap="square" lIns="91425" tIns="45700" rIns="91425" bIns="45700" anchor="t" anchorCtr="0">
            <a:normAutofit/>
          </a:bodyPr>
          <a:lstStyle>
            <a:lvl1pPr marL="457200" lvl="0" indent="-499554" algn="l">
              <a:spcBef>
                <a:spcPts val="853"/>
              </a:spcBef>
              <a:spcAft>
                <a:spcPts val="0"/>
              </a:spcAft>
              <a:buClr>
                <a:schemeClr val="dk1"/>
              </a:buClr>
              <a:buSzPts val="4267"/>
              <a:buChar char="•"/>
              <a:defRPr sz="4267"/>
            </a:lvl1pPr>
            <a:lvl2pPr marL="914400" lvl="1" indent="-465645" algn="l">
              <a:spcBef>
                <a:spcPts val="747"/>
              </a:spcBef>
              <a:spcAft>
                <a:spcPts val="0"/>
              </a:spcAft>
              <a:buClr>
                <a:schemeClr val="dk1"/>
              </a:buClr>
              <a:buSzPts val="3733"/>
              <a:buChar char="–"/>
              <a:defRPr sz="3733"/>
            </a:lvl2pPr>
            <a:lvl3pPr marL="1371600" lvl="2" indent="-431800" algn="l">
              <a:spcBef>
                <a:spcPts val="640"/>
              </a:spcBef>
              <a:spcAft>
                <a:spcPts val="0"/>
              </a:spcAft>
              <a:buClr>
                <a:schemeClr val="dk1"/>
              </a:buClr>
              <a:buSzPts val="3200"/>
              <a:buChar char="•"/>
              <a:defRPr sz="3200"/>
            </a:lvl3pPr>
            <a:lvl4pPr marL="1828800" lvl="3" indent="-397954" algn="l">
              <a:spcBef>
                <a:spcPts val="533"/>
              </a:spcBef>
              <a:spcAft>
                <a:spcPts val="0"/>
              </a:spcAft>
              <a:buClr>
                <a:schemeClr val="dk1"/>
              </a:buClr>
              <a:buSzPts val="2667"/>
              <a:buChar char="–"/>
              <a:defRPr sz="2667"/>
            </a:lvl4pPr>
            <a:lvl5pPr marL="2286000" lvl="4" indent="-397954" algn="l">
              <a:spcBef>
                <a:spcPts val="533"/>
              </a:spcBef>
              <a:spcAft>
                <a:spcPts val="0"/>
              </a:spcAft>
              <a:buClr>
                <a:schemeClr val="dk1"/>
              </a:buClr>
              <a:buSzPts val="2667"/>
              <a:buChar char="»"/>
              <a:defRPr sz="2667"/>
            </a:lvl5pPr>
            <a:lvl6pPr marL="2743200" lvl="5" indent="-397954" algn="l">
              <a:spcBef>
                <a:spcPts val="533"/>
              </a:spcBef>
              <a:spcAft>
                <a:spcPts val="0"/>
              </a:spcAft>
              <a:buClr>
                <a:schemeClr val="dk1"/>
              </a:buClr>
              <a:buSzPts val="2667"/>
              <a:buChar char="•"/>
              <a:defRPr sz="2667"/>
            </a:lvl6pPr>
            <a:lvl7pPr marL="3200400" lvl="6" indent="-397954" algn="l">
              <a:spcBef>
                <a:spcPts val="533"/>
              </a:spcBef>
              <a:spcAft>
                <a:spcPts val="0"/>
              </a:spcAft>
              <a:buClr>
                <a:schemeClr val="dk1"/>
              </a:buClr>
              <a:buSzPts val="2667"/>
              <a:buChar char="•"/>
              <a:defRPr sz="2667"/>
            </a:lvl7pPr>
            <a:lvl8pPr marL="3657600" lvl="7" indent="-397954" algn="l">
              <a:spcBef>
                <a:spcPts val="533"/>
              </a:spcBef>
              <a:spcAft>
                <a:spcPts val="0"/>
              </a:spcAft>
              <a:buClr>
                <a:schemeClr val="dk1"/>
              </a:buClr>
              <a:buSzPts val="2667"/>
              <a:buChar char="•"/>
              <a:defRPr sz="2667"/>
            </a:lvl8pPr>
            <a:lvl9pPr marL="4114800" lvl="8" indent="-397954" algn="l">
              <a:spcBef>
                <a:spcPts val="533"/>
              </a:spcBef>
              <a:spcAft>
                <a:spcPts val="0"/>
              </a:spcAft>
              <a:buClr>
                <a:schemeClr val="dk1"/>
              </a:buClr>
              <a:buSzPts val="2667"/>
              <a:buChar char="•"/>
              <a:defRPr sz="2667"/>
            </a:lvl9pPr>
          </a:lstStyle>
          <a:p>
            <a:endParaRPr/>
          </a:p>
        </p:txBody>
      </p:sp>
      <p:sp>
        <p:nvSpPr>
          <p:cNvPr id="56" name="Google Shape;56;p24"/>
          <p:cNvSpPr txBox="1">
            <a:spLocks noGrp="1"/>
          </p:cNvSpPr>
          <p:nvPr>
            <p:ph type="body" idx="2"/>
          </p:nvPr>
        </p:nvSpPr>
        <p:spPr>
          <a:xfrm>
            <a:off x="609602" y="2146025"/>
            <a:ext cx="4011084" cy="3980139"/>
          </a:xfrm>
          <a:prstGeom prst="rect">
            <a:avLst/>
          </a:prstGeom>
          <a:noFill/>
          <a:ln>
            <a:noFill/>
          </a:ln>
        </p:spPr>
        <p:txBody>
          <a:bodyPr spcFirstLastPara="1" wrap="square" lIns="91425" tIns="45700" rIns="91425" bIns="45700" anchor="t" anchorCtr="0">
            <a:normAutofit/>
          </a:bodyPr>
          <a:lstStyle>
            <a:lvl1pPr marL="457200" lvl="0" indent="-228600" algn="l">
              <a:spcBef>
                <a:spcPts val="373"/>
              </a:spcBef>
              <a:spcAft>
                <a:spcPts val="0"/>
              </a:spcAft>
              <a:buClr>
                <a:schemeClr val="dk1"/>
              </a:buClr>
              <a:buSzPts val="1867"/>
              <a:buNone/>
              <a:defRPr sz="1867"/>
            </a:lvl1pPr>
            <a:lvl2pPr marL="914400" lvl="1" indent="-228600" algn="l">
              <a:spcBef>
                <a:spcPts val="320"/>
              </a:spcBef>
              <a:spcAft>
                <a:spcPts val="0"/>
              </a:spcAft>
              <a:buClr>
                <a:schemeClr val="dk1"/>
              </a:buClr>
              <a:buSzPts val="1600"/>
              <a:buNone/>
              <a:defRPr sz="1600"/>
            </a:lvl2pPr>
            <a:lvl3pPr marL="1371600" lvl="2" indent="-228600" algn="l">
              <a:spcBef>
                <a:spcPts val="267"/>
              </a:spcBef>
              <a:spcAft>
                <a:spcPts val="0"/>
              </a:spcAft>
              <a:buClr>
                <a:schemeClr val="dk1"/>
              </a:buClr>
              <a:buSzPts val="1333"/>
              <a:buNone/>
              <a:defRPr sz="1333"/>
            </a:lvl3pPr>
            <a:lvl4pPr marL="1828800" lvl="3" indent="-228600" algn="l">
              <a:spcBef>
                <a:spcPts val="240"/>
              </a:spcBef>
              <a:spcAft>
                <a:spcPts val="0"/>
              </a:spcAft>
              <a:buClr>
                <a:schemeClr val="dk1"/>
              </a:buClr>
              <a:buSzPts val="1200"/>
              <a:buNone/>
              <a:defRPr sz="1200"/>
            </a:lvl4pPr>
            <a:lvl5pPr marL="2286000" lvl="4" indent="-228600" algn="l">
              <a:spcBef>
                <a:spcPts val="240"/>
              </a:spcBef>
              <a:spcAft>
                <a:spcPts val="0"/>
              </a:spcAft>
              <a:buClr>
                <a:schemeClr val="dk1"/>
              </a:buClr>
              <a:buSzPts val="1200"/>
              <a:buNone/>
              <a:defRPr sz="1200"/>
            </a:lvl5pPr>
            <a:lvl6pPr marL="2743200" lvl="5" indent="-228600" algn="l">
              <a:spcBef>
                <a:spcPts val="240"/>
              </a:spcBef>
              <a:spcAft>
                <a:spcPts val="0"/>
              </a:spcAft>
              <a:buClr>
                <a:schemeClr val="dk1"/>
              </a:buClr>
              <a:buSzPts val="1200"/>
              <a:buNone/>
              <a:defRPr sz="1200"/>
            </a:lvl6pPr>
            <a:lvl7pPr marL="3200400" lvl="6" indent="-228600" algn="l">
              <a:spcBef>
                <a:spcPts val="240"/>
              </a:spcBef>
              <a:spcAft>
                <a:spcPts val="0"/>
              </a:spcAft>
              <a:buClr>
                <a:schemeClr val="dk1"/>
              </a:buClr>
              <a:buSzPts val="1200"/>
              <a:buNone/>
              <a:defRPr sz="1200"/>
            </a:lvl7pPr>
            <a:lvl8pPr marL="3657600" lvl="7" indent="-228600" algn="l">
              <a:spcBef>
                <a:spcPts val="240"/>
              </a:spcBef>
              <a:spcAft>
                <a:spcPts val="0"/>
              </a:spcAft>
              <a:buClr>
                <a:schemeClr val="dk1"/>
              </a:buClr>
              <a:buSzPts val="1200"/>
              <a:buNone/>
              <a:defRPr sz="1200"/>
            </a:lvl8pPr>
            <a:lvl9pPr marL="4114800" lvl="8" indent="-228600" algn="l">
              <a:spcBef>
                <a:spcPts val="240"/>
              </a:spcBef>
              <a:spcAft>
                <a:spcPts val="0"/>
              </a:spcAft>
              <a:buClr>
                <a:schemeClr val="dk1"/>
              </a:buClr>
              <a:buSzPts val="1200"/>
              <a:buNone/>
              <a:defRPr sz="1200"/>
            </a:lvl9pPr>
          </a:lstStyle>
          <a:p>
            <a:endParaRPr/>
          </a:p>
        </p:txBody>
      </p:sp>
      <p:sp>
        <p:nvSpPr>
          <p:cNvPr id="57" name="Google Shape;57;p2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9"/>
        <p:cNvGrpSpPr/>
        <p:nvPr/>
      </p:nvGrpSpPr>
      <p:grpSpPr>
        <a:xfrm>
          <a:off x="0" y="0"/>
          <a:ext cx="0" cy="0"/>
          <a:chOff x="0" y="0"/>
          <a:chExt cx="0" cy="0"/>
        </a:xfrm>
      </p:grpSpPr>
      <p:sp>
        <p:nvSpPr>
          <p:cNvPr id="60" name="Google Shape;60;p25"/>
          <p:cNvSpPr txBox="1">
            <a:spLocks noGrp="1"/>
          </p:cNvSpPr>
          <p:nvPr>
            <p:ph type="title"/>
          </p:nvPr>
        </p:nvSpPr>
        <p:spPr>
          <a:xfrm>
            <a:off x="2389717" y="5144689"/>
            <a:ext cx="7315200" cy="566739"/>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667"/>
              <a:buFont typeface="Calibri"/>
              <a:buNone/>
              <a:defRPr sz="2667"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25"/>
          <p:cNvSpPr>
            <a:spLocks noGrp="1"/>
          </p:cNvSpPr>
          <p:nvPr>
            <p:ph type="pic" idx="2"/>
          </p:nvPr>
        </p:nvSpPr>
        <p:spPr>
          <a:xfrm>
            <a:off x="2389717" y="956864"/>
            <a:ext cx="7315200" cy="4114800"/>
          </a:xfrm>
          <a:prstGeom prst="rect">
            <a:avLst/>
          </a:prstGeom>
          <a:noFill/>
          <a:ln>
            <a:noFill/>
          </a:ln>
        </p:spPr>
      </p:sp>
      <p:sp>
        <p:nvSpPr>
          <p:cNvPr id="62" name="Google Shape;62;p25"/>
          <p:cNvSpPr txBox="1">
            <a:spLocks noGrp="1"/>
          </p:cNvSpPr>
          <p:nvPr>
            <p:ph type="body" idx="1"/>
          </p:nvPr>
        </p:nvSpPr>
        <p:spPr>
          <a:xfrm>
            <a:off x="2389717" y="5711427"/>
            <a:ext cx="7315200" cy="804863"/>
          </a:xfrm>
          <a:prstGeom prst="rect">
            <a:avLst/>
          </a:prstGeom>
          <a:noFill/>
          <a:ln>
            <a:noFill/>
          </a:ln>
        </p:spPr>
        <p:txBody>
          <a:bodyPr spcFirstLastPara="1" wrap="square" lIns="91425" tIns="45700" rIns="91425" bIns="45700" anchor="t" anchorCtr="0">
            <a:normAutofit/>
          </a:bodyPr>
          <a:lstStyle>
            <a:lvl1pPr marL="457200" lvl="0" indent="-228600" algn="l">
              <a:spcBef>
                <a:spcPts val="373"/>
              </a:spcBef>
              <a:spcAft>
                <a:spcPts val="0"/>
              </a:spcAft>
              <a:buClr>
                <a:schemeClr val="dk1"/>
              </a:buClr>
              <a:buSzPts val="1867"/>
              <a:buNone/>
              <a:defRPr sz="1867"/>
            </a:lvl1pPr>
            <a:lvl2pPr marL="914400" lvl="1" indent="-228600" algn="l">
              <a:spcBef>
                <a:spcPts val="320"/>
              </a:spcBef>
              <a:spcAft>
                <a:spcPts val="0"/>
              </a:spcAft>
              <a:buClr>
                <a:schemeClr val="dk1"/>
              </a:buClr>
              <a:buSzPts val="1600"/>
              <a:buNone/>
              <a:defRPr sz="1600"/>
            </a:lvl2pPr>
            <a:lvl3pPr marL="1371600" lvl="2" indent="-228600" algn="l">
              <a:spcBef>
                <a:spcPts val="267"/>
              </a:spcBef>
              <a:spcAft>
                <a:spcPts val="0"/>
              </a:spcAft>
              <a:buClr>
                <a:schemeClr val="dk1"/>
              </a:buClr>
              <a:buSzPts val="1333"/>
              <a:buNone/>
              <a:defRPr sz="1333"/>
            </a:lvl3pPr>
            <a:lvl4pPr marL="1828800" lvl="3" indent="-228600" algn="l">
              <a:spcBef>
                <a:spcPts val="240"/>
              </a:spcBef>
              <a:spcAft>
                <a:spcPts val="0"/>
              </a:spcAft>
              <a:buClr>
                <a:schemeClr val="dk1"/>
              </a:buClr>
              <a:buSzPts val="1200"/>
              <a:buNone/>
              <a:defRPr sz="1200"/>
            </a:lvl4pPr>
            <a:lvl5pPr marL="2286000" lvl="4" indent="-228600" algn="l">
              <a:spcBef>
                <a:spcPts val="240"/>
              </a:spcBef>
              <a:spcAft>
                <a:spcPts val="0"/>
              </a:spcAft>
              <a:buClr>
                <a:schemeClr val="dk1"/>
              </a:buClr>
              <a:buSzPts val="1200"/>
              <a:buNone/>
              <a:defRPr sz="1200"/>
            </a:lvl5pPr>
            <a:lvl6pPr marL="2743200" lvl="5" indent="-228600" algn="l">
              <a:spcBef>
                <a:spcPts val="240"/>
              </a:spcBef>
              <a:spcAft>
                <a:spcPts val="0"/>
              </a:spcAft>
              <a:buClr>
                <a:schemeClr val="dk1"/>
              </a:buClr>
              <a:buSzPts val="1200"/>
              <a:buNone/>
              <a:defRPr sz="1200"/>
            </a:lvl6pPr>
            <a:lvl7pPr marL="3200400" lvl="6" indent="-228600" algn="l">
              <a:spcBef>
                <a:spcPts val="240"/>
              </a:spcBef>
              <a:spcAft>
                <a:spcPts val="0"/>
              </a:spcAft>
              <a:buClr>
                <a:schemeClr val="dk1"/>
              </a:buClr>
              <a:buSzPts val="1200"/>
              <a:buNone/>
              <a:defRPr sz="1200"/>
            </a:lvl7pPr>
            <a:lvl8pPr marL="3657600" lvl="7" indent="-228600" algn="l">
              <a:spcBef>
                <a:spcPts val="240"/>
              </a:spcBef>
              <a:spcAft>
                <a:spcPts val="0"/>
              </a:spcAft>
              <a:buClr>
                <a:schemeClr val="dk1"/>
              </a:buClr>
              <a:buSzPts val="1200"/>
              <a:buNone/>
              <a:defRPr sz="1200"/>
            </a:lvl8pPr>
            <a:lvl9pPr marL="4114800" lvl="8" indent="-228600" algn="l">
              <a:spcBef>
                <a:spcPts val="240"/>
              </a:spcBef>
              <a:spcAft>
                <a:spcPts val="0"/>
              </a:spcAft>
              <a:buClr>
                <a:schemeClr val="dk1"/>
              </a:buClr>
              <a:buSzPts val="1200"/>
              <a:buNone/>
              <a:defRPr sz="1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5867"/>
              <a:buFont typeface="Calibri"/>
              <a:buNone/>
              <a:defRPr sz="586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6"/>
          <p:cNvSpPr txBox="1">
            <a:spLocks noGrp="1"/>
          </p:cNvSpPr>
          <p:nvPr>
            <p:ph type="body" idx="1"/>
          </p:nvPr>
        </p:nvSpPr>
        <p:spPr>
          <a:xfrm>
            <a:off x="609600" y="2146905"/>
            <a:ext cx="10972800" cy="3979259"/>
          </a:xfrm>
          <a:prstGeom prst="rect">
            <a:avLst/>
          </a:prstGeom>
          <a:noFill/>
          <a:ln>
            <a:noFill/>
          </a:ln>
        </p:spPr>
        <p:txBody>
          <a:bodyPr spcFirstLastPara="1" wrap="square" lIns="91425" tIns="45700" rIns="91425" bIns="45700" anchor="t" anchorCtr="0">
            <a:normAutofit/>
          </a:bodyPr>
          <a:lstStyle>
            <a:lvl1pPr marL="457200" marR="0" lvl="0" indent="-499554" algn="l" rtl="0">
              <a:spcBef>
                <a:spcPts val="853"/>
              </a:spcBef>
              <a:spcAft>
                <a:spcPts val="0"/>
              </a:spcAft>
              <a:buClr>
                <a:schemeClr val="dk1"/>
              </a:buClr>
              <a:buSzPts val="4267"/>
              <a:buFont typeface="Arial"/>
              <a:buChar char="•"/>
              <a:defRPr sz="4267" b="0" i="0" u="none" strike="noStrike" cap="none">
                <a:solidFill>
                  <a:schemeClr val="dk1"/>
                </a:solidFill>
                <a:latin typeface="Calibri"/>
                <a:ea typeface="Calibri"/>
                <a:cs typeface="Calibri"/>
                <a:sym typeface="Calibri"/>
              </a:defRPr>
            </a:lvl1pPr>
            <a:lvl2pPr marL="914400" marR="0" lvl="1" indent="-465645" algn="l" rtl="0">
              <a:spcBef>
                <a:spcPts val="747"/>
              </a:spcBef>
              <a:spcAft>
                <a:spcPts val="0"/>
              </a:spcAft>
              <a:buClr>
                <a:schemeClr val="dk1"/>
              </a:buClr>
              <a:buSzPts val="3733"/>
              <a:buFont typeface="Arial"/>
              <a:buChar char="–"/>
              <a:defRPr sz="3733" b="0" i="0" u="none" strike="noStrike" cap="none">
                <a:solidFill>
                  <a:schemeClr val="dk1"/>
                </a:solidFill>
                <a:latin typeface="Calibri"/>
                <a:ea typeface="Calibri"/>
                <a:cs typeface="Calibri"/>
                <a:sym typeface="Calibri"/>
              </a:defRPr>
            </a:lvl2pPr>
            <a:lvl3pPr marL="1371600" marR="0" lvl="2"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3pPr>
            <a:lvl4pPr marL="1828800" marR="0" lvl="3" indent="-397954" algn="l" rtl="0">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4pPr>
            <a:lvl5pPr marL="2286000" marR="0" lvl="4" indent="-397954" algn="l" rtl="0">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5pPr>
            <a:lvl6pPr marL="2743200" marR="0" lvl="5" indent="-397954" algn="l" rtl="0">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6pPr>
            <a:lvl7pPr marL="3200400" marR="0" lvl="6" indent="-397954" algn="l" rtl="0">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7pPr>
            <a:lvl8pPr marL="3657600" marR="0" lvl="7" indent="-397954" algn="l" rtl="0">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8pPr>
            <a:lvl9pPr marL="4114800" marR="0" lvl="8" indent="-397954" algn="l" rtl="0">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14" name="Google Shape;14;p16" descr="MD-flag-background-ppt.png"/>
          <p:cNvPicPr preferRelativeResize="0"/>
          <p:nvPr/>
        </p:nvPicPr>
        <p:blipFill rotWithShape="1">
          <a:blip r:embed="rId11">
            <a:alphaModFix/>
          </a:blip>
          <a:srcRect/>
          <a:stretch/>
        </p:blipFill>
        <p:spPr>
          <a:xfrm>
            <a:off x="1" y="0"/>
            <a:ext cx="12191999" cy="762000"/>
          </a:xfrm>
          <a:prstGeom prst="rect">
            <a:avLst/>
          </a:prstGeom>
          <a:noFill/>
          <a:ln>
            <a:noFill/>
          </a:ln>
        </p:spPr>
      </p:pic>
      <p:pic>
        <p:nvPicPr>
          <p:cNvPr id="15" name="Google Shape;15;p16" descr="UMBC-primary-logo-CMYK-on-black.png"/>
          <p:cNvPicPr preferRelativeResize="0"/>
          <p:nvPr/>
        </p:nvPicPr>
        <p:blipFill rotWithShape="1">
          <a:blip r:embed="rId12">
            <a:alphaModFix/>
          </a:blip>
          <a:srcRect/>
          <a:stretch/>
        </p:blipFill>
        <p:spPr>
          <a:xfrm>
            <a:off x="392383" y="114903"/>
            <a:ext cx="2332336" cy="537319"/>
          </a:xfrm>
          <a:prstGeom prst="rect">
            <a:avLst/>
          </a:prstGeom>
          <a:noFill/>
          <a:ln>
            <a:noFill/>
          </a:ln>
        </p:spPr>
      </p:pic>
      <p:pic>
        <p:nvPicPr>
          <p:cNvPr id="16" name="Google Shape;16;p16" descr="corner-element.png"/>
          <p:cNvPicPr preferRelativeResize="0"/>
          <p:nvPr/>
        </p:nvPicPr>
        <p:blipFill rotWithShape="1">
          <a:blip r:embed="rId13">
            <a:alphaModFix/>
          </a:blip>
          <a:srcRect/>
          <a:stretch/>
        </p:blipFill>
        <p:spPr>
          <a:xfrm>
            <a:off x="10559891" y="5201411"/>
            <a:ext cx="1632108" cy="165658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
          <p:cNvSpPr txBox="1">
            <a:spLocks noGrp="1"/>
          </p:cNvSpPr>
          <p:nvPr>
            <p:ph type="ctrTitle"/>
          </p:nvPr>
        </p:nvSpPr>
        <p:spPr>
          <a:xfrm>
            <a:off x="1580137" y="1856092"/>
            <a:ext cx="9015834" cy="1192065"/>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entury Gothic"/>
              <a:buNone/>
            </a:pPr>
            <a:r>
              <a:rPr lang="en-US" sz="3200" b="1" dirty="0">
                <a:latin typeface="Century Gothic"/>
                <a:ea typeface="Century Gothic"/>
                <a:cs typeface="Century Gothic"/>
                <a:sym typeface="Century Gothic"/>
              </a:rPr>
              <a:t>A LSTM with Dual-stage Attention Method to Predict Amine Emissions for Carbon Dioxide Capture and Storage</a:t>
            </a:r>
            <a:endParaRPr dirty="0"/>
          </a:p>
        </p:txBody>
      </p:sp>
      <p:sp>
        <p:nvSpPr>
          <p:cNvPr id="68" name="Google Shape;68;p1"/>
          <p:cNvSpPr txBox="1">
            <a:spLocks noGrp="1"/>
          </p:cNvSpPr>
          <p:nvPr>
            <p:ph type="subTitle" idx="1"/>
          </p:nvPr>
        </p:nvSpPr>
        <p:spPr>
          <a:xfrm>
            <a:off x="2694496" y="4405876"/>
            <a:ext cx="6787116" cy="853004"/>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rgbClr val="888888"/>
              </a:buClr>
              <a:buSzPts val="1600"/>
              <a:buNone/>
            </a:pPr>
            <a:r>
              <a:rPr lang="en-US" sz="1600">
                <a:latin typeface="Helvetica Neue"/>
                <a:ea typeface="Helvetica Neue"/>
                <a:cs typeface="Helvetica Neue"/>
                <a:sym typeface="Helvetica Neue"/>
              </a:rPr>
              <a:t>University of Maryland Baltimore County and Raytum Photonics</a:t>
            </a:r>
            <a:endParaRPr/>
          </a:p>
        </p:txBody>
      </p:sp>
      <p:sp>
        <p:nvSpPr>
          <p:cNvPr id="69" name="Google Shape;69;p1"/>
          <p:cNvSpPr txBox="1"/>
          <p:nvPr/>
        </p:nvSpPr>
        <p:spPr>
          <a:xfrm>
            <a:off x="2018730" y="3809843"/>
            <a:ext cx="815454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dk1"/>
                </a:solidFill>
                <a:latin typeface="Helvetica Neue"/>
                <a:ea typeface="Helvetica Neue"/>
                <a:cs typeface="Helvetica Neue"/>
                <a:sym typeface="Helvetica Neue"/>
              </a:rPr>
              <a:t>IEEE BIG DATA 2024 WORKSHOP </a:t>
            </a:r>
            <a:r>
              <a:rPr lang="en-US" sz="2800">
                <a:solidFill>
                  <a:schemeClr val="dk1"/>
                </a:solidFill>
                <a:latin typeface="Helvetica Neue"/>
                <a:ea typeface="Helvetica Neue"/>
                <a:cs typeface="Helvetica Neue"/>
                <a:sym typeface="Helvetica Neue"/>
              </a:rPr>
              <a:t>on</a:t>
            </a:r>
            <a:r>
              <a:rPr lang="en-US" sz="2800" b="0" i="0" u="none" strike="noStrike" cap="none">
                <a:solidFill>
                  <a:schemeClr val="dk1"/>
                </a:solidFill>
                <a:latin typeface="Helvetica Neue"/>
                <a:ea typeface="Helvetica Neue"/>
                <a:cs typeface="Helvetica Neue"/>
                <a:sym typeface="Helvetica Neue"/>
              </a:rPr>
              <a:t> Dec 17th</a:t>
            </a:r>
            <a:endParaRPr/>
          </a:p>
        </p:txBody>
      </p:sp>
      <p:sp>
        <p:nvSpPr>
          <p:cNvPr id="70" name="Google Shape;70;p1"/>
          <p:cNvSpPr txBox="1"/>
          <p:nvPr/>
        </p:nvSpPr>
        <p:spPr>
          <a:xfrm>
            <a:off x="679750" y="5776025"/>
            <a:ext cx="54825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dk1"/>
                </a:solidFill>
                <a:latin typeface="Calibri"/>
                <a:ea typeface="Calibri"/>
                <a:cs typeface="Calibri"/>
                <a:sym typeface="Calibri"/>
              </a:rPr>
              <a:t>Authors: Sai Rajesh Rapelli, Dr. Zhiyuan Chen, </a:t>
            </a:r>
            <a:r>
              <a:rPr lang="en-US" sz="1800">
                <a:solidFill>
                  <a:schemeClr val="dk1"/>
                </a:solidFill>
                <a:latin typeface="Calibri"/>
                <a:ea typeface="Calibri"/>
                <a:cs typeface="Calibri"/>
                <a:sym typeface="Calibri"/>
              </a:rPr>
              <a:t>Dr. </a:t>
            </a:r>
            <a:r>
              <a:rPr lang="en-US" sz="1800" b="0" i="0" u="none" strike="noStrike" cap="none">
                <a:solidFill>
                  <a:schemeClr val="dk1"/>
                </a:solidFill>
                <a:latin typeface="Calibri"/>
                <a:ea typeface="Calibri"/>
                <a:cs typeface="Calibri"/>
                <a:sym typeface="Calibri"/>
              </a:rPr>
              <a:t>Wei Lu</a:t>
            </a:r>
            <a:endParaRPr/>
          </a:p>
        </p:txBody>
      </p:sp>
      <p:pic>
        <p:nvPicPr>
          <p:cNvPr id="11" name="Audio 10">
            <a:extLst>
              <a:ext uri="{FF2B5EF4-FFF2-40B4-BE49-F238E27FC236}">
                <a16:creationId xmlns:a16="http://schemas.microsoft.com/office/drawing/2014/main" id="{496E84E5-1F79-88AE-F8C7-11BF6EFD93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7533"/>
    </mc:Choice>
    <mc:Fallback xmlns="">
      <p:transition spd="slow" advTm="37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9"/>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EXPERIMENTS SETUP</a:t>
            </a:r>
            <a:endParaRPr/>
          </a:p>
        </p:txBody>
      </p:sp>
      <p:sp>
        <p:nvSpPr>
          <p:cNvPr id="130" name="Google Shape;130;p9"/>
          <p:cNvSpPr txBox="1">
            <a:spLocks noGrp="1"/>
          </p:cNvSpPr>
          <p:nvPr>
            <p:ph type="body" idx="1"/>
          </p:nvPr>
        </p:nvSpPr>
        <p:spPr>
          <a:xfrm>
            <a:off x="498388" y="1924484"/>
            <a:ext cx="10882185" cy="4711095"/>
          </a:xfrm>
          <a:prstGeom prst="rect">
            <a:avLst/>
          </a:prstGeom>
          <a:noFill/>
          <a:ln>
            <a:noFill/>
          </a:ln>
        </p:spPr>
        <p:txBody>
          <a:bodyPr spcFirstLastPara="1" wrap="square" lIns="91425" tIns="45700" rIns="91425" bIns="45700" anchor="t" anchorCtr="0">
            <a:normAutofit/>
          </a:bodyPr>
          <a:lstStyle/>
          <a:p>
            <a:pPr marL="742950" lvl="0" indent="-742950" algn="just" rtl="0">
              <a:spcBef>
                <a:spcPts val="0"/>
              </a:spcBef>
              <a:spcAft>
                <a:spcPts val="0"/>
              </a:spcAft>
              <a:buClr>
                <a:schemeClr val="dk1"/>
              </a:buClr>
              <a:buSzPts val="2400"/>
              <a:buFont typeface="Calibri"/>
              <a:buAutoNum type="arabicPeriod"/>
            </a:pPr>
            <a:r>
              <a:rPr lang="en-US" sz="2400"/>
              <a:t>We trained two models separately for each machine learning method: one to predict AMP emission and the other to predict Piperazine emission.</a:t>
            </a:r>
            <a:endParaRPr/>
          </a:p>
          <a:p>
            <a:pPr marL="742950" lvl="0" indent="-742950" algn="just" rtl="0">
              <a:spcBef>
                <a:spcPts val="480"/>
              </a:spcBef>
              <a:spcAft>
                <a:spcPts val="0"/>
              </a:spcAft>
              <a:buClr>
                <a:schemeClr val="dk1"/>
              </a:buClr>
              <a:buSzPts val="2400"/>
              <a:buFont typeface="Calibri"/>
              <a:buAutoNum type="arabicPeriod"/>
            </a:pPr>
            <a:r>
              <a:rPr lang="en-US" sz="2400"/>
              <a:t>Using 80% of the data for training and the remaining 20% for testing.</a:t>
            </a:r>
            <a:endParaRPr/>
          </a:p>
          <a:p>
            <a:pPr marL="742950" lvl="0" indent="-742950" algn="just" rtl="0">
              <a:spcBef>
                <a:spcPts val="480"/>
              </a:spcBef>
              <a:spcAft>
                <a:spcPts val="0"/>
              </a:spcAft>
              <a:buClr>
                <a:schemeClr val="dk1"/>
              </a:buClr>
              <a:buSzPts val="2400"/>
              <a:buFont typeface="Calibri"/>
              <a:buAutoNum type="arabicPeriod"/>
            </a:pPr>
            <a:r>
              <a:rPr lang="en-US" sz="2400"/>
              <a:t>All models were implemented using Tensorflow</a:t>
            </a:r>
            <a:endParaRPr sz="2400"/>
          </a:p>
          <a:p>
            <a:pPr marL="742950" lvl="0" indent="-742950" algn="just" rtl="0">
              <a:spcBef>
                <a:spcPts val="480"/>
              </a:spcBef>
              <a:spcAft>
                <a:spcPts val="0"/>
              </a:spcAft>
              <a:buClr>
                <a:schemeClr val="dk1"/>
              </a:buClr>
              <a:buSzPts val="2400"/>
              <a:buFont typeface="Calibri"/>
              <a:buAutoNum type="arabicPeriod"/>
            </a:pPr>
            <a:r>
              <a:rPr lang="en-US" sz="2400"/>
              <a:t>2.17.0 and Keras 3.4.1 with 900 training epochs.</a:t>
            </a:r>
            <a:endParaRPr/>
          </a:p>
          <a:p>
            <a:pPr marL="742950" lvl="0" indent="-742950" algn="just" rtl="0">
              <a:spcBef>
                <a:spcPts val="480"/>
              </a:spcBef>
              <a:spcAft>
                <a:spcPts val="0"/>
              </a:spcAft>
              <a:buClr>
                <a:schemeClr val="dk1"/>
              </a:buClr>
              <a:buSzPts val="2400"/>
              <a:buFont typeface="Calibri"/>
              <a:buAutoNum type="arabicPeriod"/>
            </a:pPr>
            <a:r>
              <a:rPr lang="en-US" sz="2400"/>
              <a:t>The total number of parameters are 34033</a:t>
            </a:r>
            <a:endParaRPr/>
          </a:p>
          <a:p>
            <a:pPr marL="742950" lvl="0" indent="-742950" algn="just" rtl="0">
              <a:spcBef>
                <a:spcPts val="480"/>
              </a:spcBef>
              <a:spcAft>
                <a:spcPts val="0"/>
              </a:spcAft>
              <a:buClr>
                <a:schemeClr val="dk1"/>
              </a:buClr>
              <a:buSzPts val="2400"/>
              <a:buFont typeface="Calibri"/>
              <a:buAutoNum type="arabicPeriod"/>
            </a:pPr>
            <a:r>
              <a:rPr lang="en-US" sz="2400"/>
              <a:t>Training time: &lt; 30 minutes</a:t>
            </a:r>
            <a:endParaRPr/>
          </a:p>
        </p:txBody>
      </p:sp>
      <p:pic>
        <p:nvPicPr>
          <p:cNvPr id="32" name="Audio 31">
            <a:extLst>
              <a:ext uri="{FF2B5EF4-FFF2-40B4-BE49-F238E27FC236}">
                <a16:creationId xmlns:a16="http://schemas.microsoft.com/office/drawing/2014/main" id="{1BF52572-59AD-8882-2D60-8E5FA8B011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7562"/>
    </mc:Choice>
    <mc:Fallback xmlns="">
      <p:transition spd="slow" advTm="375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1"/>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RESULTS</a:t>
            </a:r>
            <a:endParaRPr/>
          </a:p>
        </p:txBody>
      </p:sp>
      <p:pic>
        <p:nvPicPr>
          <p:cNvPr id="136" name="Google Shape;136;p11"/>
          <p:cNvPicPr preferRelativeResize="0">
            <a:picLocks noGrp="1"/>
          </p:cNvPicPr>
          <p:nvPr>
            <p:ph type="body" idx="1"/>
          </p:nvPr>
        </p:nvPicPr>
        <p:blipFill rotWithShape="1">
          <a:blip r:embed="rId5">
            <a:alphaModFix/>
          </a:blip>
          <a:srcRect/>
          <a:stretch/>
        </p:blipFill>
        <p:spPr>
          <a:xfrm>
            <a:off x="818026" y="1617900"/>
            <a:ext cx="4739100" cy="4629000"/>
          </a:xfrm>
          <a:prstGeom prst="rect">
            <a:avLst/>
          </a:prstGeom>
          <a:noFill/>
          <a:ln>
            <a:noFill/>
          </a:ln>
        </p:spPr>
      </p:pic>
      <p:pic>
        <p:nvPicPr>
          <p:cNvPr id="137" name="Google Shape;137;p11"/>
          <p:cNvPicPr preferRelativeResize="0"/>
          <p:nvPr/>
        </p:nvPicPr>
        <p:blipFill rotWithShape="1">
          <a:blip r:embed="rId6">
            <a:alphaModFix/>
          </a:blip>
          <a:srcRect/>
          <a:stretch/>
        </p:blipFill>
        <p:spPr>
          <a:xfrm>
            <a:off x="6259299" y="1724625"/>
            <a:ext cx="5245851" cy="4503974"/>
          </a:xfrm>
          <a:prstGeom prst="rect">
            <a:avLst/>
          </a:prstGeom>
          <a:noFill/>
          <a:ln>
            <a:noFill/>
          </a:ln>
        </p:spPr>
      </p:pic>
      <p:sp>
        <p:nvSpPr>
          <p:cNvPr id="138" name="Google Shape;138;p11"/>
          <p:cNvSpPr txBox="1"/>
          <p:nvPr/>
        </p:nvSpPr>
        <p:spPr>
          <a:xfrm>
            <a:off x="985452" y="6309831"/>
            <a:ext cx="609805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Prediction of AMP with different models</a:t>
            </a:r>
            <a:endParaRPr/>
          </a:p>
        </p:txBody>
      </p:sp>
      <p:sp>
        <p:nvSpPr>
          <p:cNvPr id="139" name="Google Shape;139;p11"/>
          <p:cNvSpPr txBox="1"/>
          <p:nvPr/>
        </p:nvSpPr>
        <p:spPr>
          <a:xfrm>
            <a:off x="6351373" y="6303755"/>
            <a:ext cx="449026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Prediction of Piperazine with different models</a:t>
            </a:r>
            <a:endParaRPr/>
          </a:p>
        </p:txBody>
      </p:sp>
      <p:pic>
        <p:nvPicPr>
          <p:cNvPr id="14" name="Audio 13">
            <a:extLst>
              <a:ext uri="{FF2B5EF4-FFF2-40B4-BE49-F238E27FC236}">
                <a16:creationId xmlns:a16="http://schemas.microsoft.com/office/drawing/2014/main" id="{F23413A8-6E1F-6286-B9DF-9843455F14E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8900"/>
    </mc:Choice>
    <mc:Fallback xmlns="">
      <p:transition spd="slow" advTm="1089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2"/>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RESULTS</a:t>
            </a:r>
            <a:endParaRPr/>
          </a:p>
        </p:txBody>
      </p:sp>
      <p:pic>
        <p:nvPicPr>
          <p:cNvPr id="145" name="Google Shape;145;p12"/>
          <p:cNvPicPr preferRelativeResize="0">
            <a:picLocks noGrp="1"/>
          </p:cNvPicPr>
          <p:nvPr>
            <p:ph type="body" idx="1"/>
          </p:nvPr>
        </p:nvPicPr>
        <p:blipFill rotWithShape="1">
          <a:blip r:embed="rId5">
            <a:alphaModFix/>
          </a:blip>
          <a:srcRect/>
          <a:stretch/>
        </p:blipFill>
        <p:spPr>
          <a:xfrm>
            <a:off x="790832" y="1795613"/>
            <a:ext cx="4901405" cy="4209705"/>
          </a:xfrm>
          <a:prstGeom prst="rect">
            <a:avLst/>
          </a:prstGeom>
          <a:noFill/>
          <a:ln>
            <a:noFill/>
          </a:ln>
        </p:spPr>
      </p:pic>
      <p:pic>
        <p:nvPicPr>
          <p:cNvPr id="146" name="Google Shape;146;p12"/>
          <p:cNvPicPr preferRelativeResize="0"/>
          <p:nvPr/>
        </p:nvPicPr>
        <p:blipFill rotWithShape="1">
          <a:blip r:embed="rId6">
            <a:alphaModFix/>
          </a:blip>
          <a:srcRect/>
          <a:stretch/>
        </p:blipFill>
        <p:spPr>
          <a:xfrm>
            <a:off x="6227917" y="1795613"/>
            <a:ext cx="4901408" cy="4209706"/>
          </a:xfrm>
          <a:prstGeom prst="rect">
            <a:avLst/>
          </a:prstGeom>
          <a:noFill/>
          <a:ln>
            <a:noFill/>
          </a:ln>
        </p:spPr>
      </p:pic>
      <p:sp>
        <p:nvSpPr>
          <p:cNvPr id="147" name="Google Shape;147;p12"/>
          <p:cNvSpPr txBox="1"/>
          <p:nvPr/>
        </p:nvSpPr>
        <p:spPr>
          <a:xfrm>
            <a:off x="878066" y="6005318"/>
            <a:ext cx="472693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Predicted vs. Real AMP FTIR in the TCM data set.</a:t>
            </a:r>
            <a:endParaRPr/>
          </a:p>
        </p:txBody>
      </p:sp>
      <p:sp>
        <p:nvSpPr>
          <p:cNvPr id="148" name="Google Shape;148;p12"/>
          <p:cNvSpPr txBox="1"/>
          <p:nvPr/>
        </p:nvSpPr>
        <p:spPr>
          <a:xfrm>
            <a:off x="6328587" y="6005318"/>
            <a:ext cx="480073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Predicted vs. Real Piperazine in the TCM data set.</a:t>
            </a:r>
            <a:endParaRPr/>
          </a:p>
        </p:txBody>
      </p:sp>
      <p:pic>
        <p:nvPicPr>
          <p:cNvPr id="15" name="Audio 14">
            <a:extLst>
              <a:ext uri="{FF2B5EF4-FFF2-40B4-BE49-F238E27FC236}">
                <a16:creationId xmlns:a16="http://schemas.microsoft.com/office/drawing/2014/main" id="{CC620FAF-36C6-3042-6EE2-1C7B2C600EB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808"/>
    </mc:Choice>
    <mc:Fallback xmlns="">
      <p:transition spd="slow" advTm="38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3"/>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CONCLUSION</a:t>
            </a:r>
            <a:endParaRPr/>
          </a:p>
        </p:txBody>
      </p:sp>
      <p:sp>
        <p:nvSpPr>
          <p:cNvPr id="154" name="Google Shape;154;p13"/>
          <p:cNvSpPr txBox="1">
            <a:spLocks noGrp="1"/>
          </p:cNvSpPr>
          <p:nvPr>
            <p:ph type="body" idx="1"/>
          </p:nvPr>
        </p:nvSpPr>
        <p:spPr>
          <a:xfrm>
            <a:off x="498388" y="1924484"/>
            <a:ext cx="10882185" cy="4711095"/>
          </a:xfrm>
          <a:prstGeom prst="rect">
            <a:avLst/>
          </a:prstGeom>
          <a:noFill/>
          <a:ln>
            <a:noFill/>
          </a:ln>
        </p:spPr>
        <p:txBody>
          <a:bodyPr spcFirstLastPara="1" wrap="square" lIns="91425" tIns="45700" rIns="91425" bIns="45700" anchor="t" anchorCtr="0">
            <a:normAutofit/>
          </a:bodyPr>
          <a:lstStyle/>
          <a:p>
            <a:pPr marL="457189" lvl="0" indent="-457189" algn="l" rtl="0">
              <a:spcBef>
                <a:spcPts val="0"/>
              </a:spcBef>
              <a:spcAft>
                <a:spcPts val="0"/>
              </a:spcAft>
              <a:buClr>
                <a:schemeClr val="dk1"/>
              </a:buClr>
              <a:buSzPts val="2800"/>
              <a:buFont typeface="Arial"/>
              <a:buChar char="•"/>
            </a:pPr>
            <a:r>
              <a:rPr lang="en-US" sz="2800"/>
              <a:t>Developed LSTM autoencoder with dual-attention for amine emission prediction</a:t>
            </a:r>
            <a:endParaRPr/>
          </a:p>
          <a:p>
            <a:pPr marL="457189" lvl="0" indent="-457189" algn="l" rtl="0">
              <a:spcBef>
                <a:spcPts val="560"/>
              </a:spcBef>
              <a:spcAft>
                <a:spcPts val="0"/>
              </a:spcAft>
              <a:buClr>
                <a:schemeClr val="dk1"/>
              </a:buClr>
              <a:buSzPts val="2800"/>
              <a:buFont typeface="Arial"/>
              <a:buChar char="•"/>
            </a:pPr>
            <a:r>
              <a:rPr lang="en-US" sz="2800"/>
              <a:t>Model tested on real emission data shows strong performance: </a:t>
            </a:r>
            <a:endParaRPr/>
          </a:p>
          <a:p>
            <a:pPr marL="742950" lvl="1" indent="-285750" algn="l" rtl="0">
              <a:spcBef>
                <a:spcPts val="560"/>
              </a:spcBef>
              <a:spcAft>
                <a:spcPts val="0"/>
              </a:spcAft>
              <a:buClr>
                <a:schemeClr val="dk1"/>
              </a:buClr>
              <a:buSzPts val="2800"/>
              <a:buFont typeface="Arial"/>
              <a:buChar char="•"/>
            </a:pPr>
            <a:r>
              <a:rPr lang="en-US" sz="2800"/>
              <a:t>Error rate: 5.8-6.8%</a:t>
            </a:r>
            <a:endParaRPr/>
          </a:p>
          <a:p>
            <a:pPr marL="742950" lvl="1" indent="-285750" algn="l" rtl="0">
              <a:spcBef>
                <a:spcPts val="560"/>
              </a:spcBef>
              <a:spcAft>
                <a:spcPts val="0"/>
              </a:spcAft>
              <a:buClr>
                <a:schemeClr val="dk1"/>
              </a:buClr>
              <a:buSzPts val="2800"/>
              <a:buFont typeface="Arial"/>
              <a:buChar char="•"/>
            </a:pPr>
            <a:r>
              <a:rPr lang="en-US" sz="2800"/>
              <a:t>Outperforms standard LSTM autoencoders</a:t>
            </a:r>
            <a:endParaRPr/>
          </a:p>
          <a:p>
            <a:pPr marL="457189" lvl="0" indent="-457189" algn="l" rtl="0">
              <a:spcBef>
                <a:spcPts val="560"/>
              </a:spcBef>
              <a:spcAft>
                <a:spcPts val="0"/>
              </a:spcAft>
              <a:buClr>
                <a:schemeClr val="dk1"/>
              </a:buClr>
              <a:buSzPts val="2800"/>
              <a:buFont typeface="Arial"/>
              <a:buChar char="•"/>
            </a:pPr>
            <a:r>
              <a:rPr lang="en-US" sz="2800"/>
              <a:t>Demonstrates practical potential for carbon capture monitoring applications</a:t>
            </a:r>
            <a:endParaRPr/>
          </a:p>
          <a:p>
            <a:pPr marL="742950" lvl="0" indent="-565150" algn="just" rtl="0">
              <a:spcBef>
                <a:spcPts val="560"/>
              </a:spcBef>
              <a:spcAft>
                <a:spcPts val="0"/>
              </a:spcAft>
              <a:buClr>
                <a:schemeClr val="dk1"/>
              </a:buClr>
              <a:buSzPts val="2800"/>
              <a:buFont typeface="Calibri"/>
              <a:buNone/>
            </a:pPr>
            <a:endParaRPr sz="2800"/>
          </a:p>
        </p:txBody>
      </p:sp>
      <p:pic>
        <p:nvPicPr>
          <p:cNvPr id="15" name="Audio 14">
            <a:extLst>
              <a:ext uri="{FF2B5EF4-FFF2-40B4-BE49-F238E27FC236}">
                <a16:creationId xmlns:a16="http://schemas.microsoft.com/office/drawing/2014/main" id="{B63D8060-5275-45EB-5ED5-26A3B9DED9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528"/>
    </mc:Choice>
    <mc:Fallback xmlns="">
      <p:transition spd="slow" advTm="25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4"/>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FUTURE WORK</a:t>
            </a:r>
            <a:endParaRPr/>
          </a:p>
        </p:txBody>
      </p:sp>
      <p:sp>
        <p:nvSpPr>
          <p:cNvPr id="160" name="Google Shape;160;p14"/>
          <p:cNvSpPr txBox="1">
            <a:spLocks noGrp="1"/>
          </p:cNvSpPr>
          <p:nvPr>
            <p:ph type="body" idx="1"/>
          </p:nvPr>
        </p:nvSpPr>
        <p:spPr>
          <a:xfrm>
            <a:off x="498388" y="1924484"/>
            <a:ext cx="10882185" cy="4711095"/>
          </a:xfrm>
          <a:prstGeom prst="rect">
            <a:avLst/>
          </a:prstGeom>
          <a:noFill/>
          <a:ln>
            <a:noFill/>
          </a:ln>
        </p:spPr>
        <p:txBody>
          <a:bodyPr spcFirstLastPara="1" wrap="square" lIns="91425" tIns="45700" rIns="91425" bIns="45700" anchor="t" anchorCtr="0">
            <a:normAutofit/>
          </a:bodyPr>
          <a:lstStyle/>
          <a:p>
            <a:pPr marL="457189" lvl="0" indent="-457189" algn="l" rtl="0">
              <a:spcBef>
                <a:spcPts val="0"/>
              </a:spcBef>
              <a:spcAft>
                <a:spcPts val="0"/>
              </a:spcAft>
              <a:buClr>
                <a:schemeClr val="dk1"/>
              </a:buClr>
              <a:buSzPts val="2800"/>
              <a:buFont typeface="Arial"/>
              <a:buChar char="•"/>
            </a:pPr>
            <a:r>
              <a:rPr lang="en-US" sz="2800"/>
              <a:t>Plan to integrate transfer learning techniques to enhance current model.</a:t>
            </a:r>
            <a:endParaRPr/>
          </a:p>
          <a:p>
            <a:pPr marL="457189" lvl="0" indent="-457189" algn="l" rtl="0">
              <a:spcBef>
                <a:spcPts val="560"/>
              </a:spcBef>
              <a:spcAft>
                <a:spcPts val="0"/>
              </a:spcAft>
              <a:buClr>
                <a:schemeClr val="dk1"/>
              </a:buClr>
              <a:buSzPts val="2800"/>
              <a:buFont typeface="Arial"/>
              <a:buChar char="•"/>
            </a:pPr>
            <a:r>
              <a:rPr lang="en-US" sz="2800"/>
              <a:t>Goal: Enable model adaptation from TCM data to other carbon capture facilities Expected benefits: </a:t>
            </a:r>
            <a:endParaRPr/>
          </a:p>
          <a:p>
            <a:pPr marL="457189" lvl="0" indent="-457189" algn="l" rtl="0">
              <a:spcBef>
                <a:spcPts val="560"/>
              </a:spcBef>
              <a:spcAft>
                <a:spcPts val="0"/>
              </a:spcAft>
              <a:buClr>
                <a:schemeClr val="dk1"/>
              </a:buClr>
              <a:buSzPts val="2800"/>
              <a:buFont typeface="Arial"/>
              <a:buChar char="•"/>
            </a:pPr>
            <a:r>
              <a:rPr lang="en-US" sz="2800"/>
              <a:t>Broader applicability across different emission sources improved predictive robustness in diverse settings</a:t>
            </a:r>
            <a:endParaRPr/>
          </a:p>
        </p:txBody>
      </p:sp>
      <p:pic>
        <p:nvPicPr>
          <p:cNvPr id="16" name="Audio 15">
            <a:extLst>
              <a:ext uri="{FF2B5EF4-FFF2-40B4-BE49-F238E27FC236}">
                <a16:creationId xmlns:a16="http://schemas.microsoft.com/office/drawing/2014/main" id="{96B712C7-A447-FC17-28B7-D8D13342BA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753"/>
    </mc:Choice>
    <mc:Fallback xmlns="">
      <p:transition spd="slow" advTm="15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5"/>
          <p:cNvSpPr txBox="1">
            <a:spLocks noGrp="1"/>
          </p:cNvSpPr>
          <p:nvPr>
            <p:ph type="title"/>
          </p:nvPr>
        </p:nvSpPr>
        <p:spPr>
          <a:xfrm>
            <a:off x="609600" y="2999623"/>
            <a:ext cx="10972800" cy="858753"/>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6000"/>
              <a:buFont typeface="Century Gothic"/>
              <a:buNone/>
            </a:pPr>
            <a:r>
              <a:rPr lang="en-US" sz="6000">
                <a:latin typeface="Century Gothic"/>
                <a:ea typeface="Century Gothic"/>
                <a:cs typeface="Century Gothic"/>
                <a:sym typeface="Century Gothic"/>
              </a:rPr>
              <a:t>THANK YOU</a:t>
            </a:r>
            <a:endParaRPr/>
          </a:p>
        </p:txBody>
      </p:sp>
      <p:pic>
        <p:nvPicPr>
          <p:cNvPr id="5" name="Audio 4">
            <a:extLst>
              <a:ext uri="{FF2B5EF4-FFF2-40B4-BE49-F238E27FC236}">
                <a16:creationId xmlns:a16="http://schemas.microsoft.com/office/drawing/2014/main" id="{8D1C177C-9EE6-8BE8-F1CA-3EE7610D05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572"/>
    </mc:Choice>
    <mc:Fallback xmlns="">
      <p:transition spd="slow" advTm="7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2"/>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INTRODUCTION</a:t>
            </a:r>
            <a:endParaRPr/>
          </a:p>
        </p:txBody>
      </p:sp>
      <p:sp>
        <p:nvSpPr>
          <p:cNvPr id="76" name="Google Shape;76;p2"/>
          <p:cNvSpPr txBox="1">
            <a:spLocks noGrp="1"/>
          </p:cNvSpPr>
          <p:nvPr>
            <p:ph type="body" idx="1"/>
          </p:nvPr>
        </p:nvSpPr>
        <p:spPr>
          <a:xfrm>
            <a:off x="609600" y="2146905"/>
            <a:ext cx="10972800" cy="3979259"/>
          </a:xfrm>
          <a:prstGeom prst="rect">
            <a:avLst/>
          </a:prstGeom>
          <a:noFill/>
          <a:ln>
            <a:noFill/>
          </a:ln>
        </p:spPr>
        <p:txBody>
          <a:bodyPr spcFirstLastPara="1" wrap="square" lIns="91425" tIns="45700" rIns="91425" bIns="45700" anchor="t" anchorCtr="0">
            <a:normAutofit/>
          </a:bodyPr>
          <a:lstStyle/>
          <a:p>
            <a:pPr marL="457189" lvl="0" indent="-457189" algn="just" rtl="0">
              <a:spcBef>
                <a:spcPts val="0"/>
              </a:spcBef>
              <a:spcAft>
                <a:spcPts val="0"/>
              </a:spcAft>
              <a:buClr>
                <a:schemeClr val="dk1"/>
              </a:buClr>
              <a:buSzPts val="2400"/>
              <a:buChar char="•"/>
            </a:pPr>
            <a:r>
              <a:rPr lang="en-US" sz="2400"/>
              <a:t>Carbon Dioxide Capture is crucial for mitigating climate change. </a:t>
            </a:r>
            <a:endParaRPr/>
          </a:p>
          <a:p>
            <a:pPr marL="0" lvl="0" indent="0" algn="just" rtl="0">
              <a:spcBef>
                <a:spcPts val="480"/>
              </a:spcBef>
              <a:spcAft>
                <a:spcPts val="0"/>
              </a:spcAft>
              <a:buClr>
                <a:schemeClr val="dk1"/>
              </a:buClr>
              <a:buSzPts val="2400"/>
              <a:buNone/>
            </a:pPr>
            <a:endParaRPr sz="2400"/>
          </a:p>
          <a:p>
            <a:pPr marL="457189" lvl="0" indent="-457189" algn="just" rtl="0">
              <a:spcBef>
                <a:spcPts val="480"/>
              </a:spcBef>
              <a:spcAft>
                <a:spcPts val="0"/>
              </a:spcAft>
              <a:buClr>
                <a:schemeClr val="dk1"/>
              </a:buClr>
              <a:buSzPts val="2400"/>
              <a:buChar char="•"/>
            </a:pPr>
            <a:r>
              <a:rPr lang="en-US" sz="2400"/>
              <a:t>Proposed an approach using machine learning models to enhance amine emission predictions.</a:t>
            </a:r>
            <a:endParaRPr/>
          </a:p>
          <a:p>
            <a:pPr marL="0" lvl="0" indent="0" algn="just" rtl="0">
              <a:spcBef>
                <a:spcPts val="480"/>
              </a:spcBef>
              <a:spcAft>
                <a:spcPts val="0"/>
              </a:spcAft>
              <a:buClr>
                <a:schemeClr val="dk1"/>
              </a:buClr>
              <a:buSzPts val="2400"/>
              <a:buNone/>
            </a:pPr>
            <a:endParaRPr sz="2400"/>
          </a:p>
          <a:p>
            <a:pPr marL="457189" lvl="0" indent="-457189" algn="just" rtl="0">
              <a:spcBef>
                <a:spcPts val="480"/>
              </a:spcBef>
              <a:spcAft>
                <a:spcPts val="0"/>
              </a:spcAft>
              <a:buClr>
                <a:schemeClr val="dk1"/>
              </a:buClr>
              <a:buSzPts val="2400"/>
              <a:buChar char="•"/>
            </a:pPr>
            <a:r>
              <a:rPr lang="en-US" sz="2400"/>
              <a:t>We aim to improve accuracy and efficiency in predicting emissions, contributing to more effective carbon capture strategies.</a:t>
            </a:r>
            <a:endParaRPr/>
          </a:p>
        </p:txBody>
      </p:sp>
      <p:pic>
        <p:nvPicPr>
          <p:cNvPr id="10" name="Audio 9">
            <a:extLst>
              <a:ext uri="{FF2B5EF4-FFF2-40B4-BE49-F238E27FC236}">
                <a16:creationId xmlns:a16="http://schemas.microsoft.com/office/drawing/2014/main" id="{8E286636-98B0-32B0-A0AE-1C2824A7CC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8830"/>
    </mc:Choice>
    <mc:Fallback xmlns="">
      <p:transition spd="slow" advTm="48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INTRODUCTION</a:t>
            </a:r>
            <a:endParaRPr/>
          </a:p>
        </p:txBody>
      </p:sp>
      <p:sp>
        <p:nvSpPr>
          <p:cNvPr id="82" name="Google Shape;82;p3"/>
          <p:cNvSpPr txBox="1">
            <a:spLocks noGrp="1"/>
          </p:cNvSpPr>
          <p:nvPr>
            <p:ph type="body" idx="1"/>
          </p:nvPr>
        </p:nvSpPr>
        <p:spPr>
          <a:xfrm>
            <a:off x="6399000" y="2146900"/>
            <a:ext cx="5486400" cy="3979200"/>
          </a:xfrm>
          <a:prstGeom prst="rect">
            <a:avLst/>
          </a:prstGeom>
          <a:noFill/>
          <a:ln>
            <a:noFill/>
          </a:ln>
        </p:spPr>
        <p:txBody>
          <a:bodyPr spcFirstLastPara="1" wrap="square" lIns="91425" tIns="45700" rIns="91425" bIns="45700" anchor="t" anchorCtr="0">
            <a:normAutofit/>
          </a:bodyPr>
          <a:lstStyle/>
          <a:p>
            <a:pPr marL="457200" lvl="0" indent="-342900" algn="just" rtl="0">
              <a:spcBef>
                <a:spcPts val="0"/>
              </a:spcBef>
              <a:spcAft>
                <a:spcPts val="0"/>
              </a:spcAft>
              <a:buSzPts val="1800"/>
              <a:buChar char="•"/>
            </a:pPr>
            <a:r>
              <a:rPr lang="en-US" sz="1800"/>
              <a:t>Flue gas undergoes initial preparation through cooling and contaminant removal via water circulation.</a:t>
            </a:r>
            <a:endParaRPr/>
          </a:p>
          <a:p>
            <a:pPr marL="457200" lvl="0" indent="-342900" algn="just" rtl="0">
              <a:spcBef>
                <a:spcPts val="0"/>
              </a:spcBef>
              <a:spcAft>
                <a:spcPts val="0"/>
              </a:spcAft>
              <a:buSzPts val="1800"/>
              <a:buChar char="•"/>
            </a:pPr>
            <a:r>
              <a:rPr lang="en-US" sz="1800"/>
              <a:t>Refined flue gas containing CO2 enters the absorber where it moves upward, interacting with the solvent for capture.</a:t>
            </a:r>
            <a:endParaRPr/>
          </a:p>
          <a:p>
            <a:pPr marL="457200" lvl="0" indent="-342900" algn="just" rtl="0">
              <a:spcBef>
                <a:spcPts val="0"/>
              </a:spcBef>
              <a:spcAft>
                <a:spcPts val="0"/>
              </a:spcAft>
              <a:buSzPts val="1800"/>
              <a:buChar char="•"/>
            </a:pPr>
            <a:r>
              <a:rPr lang="en-US" sz="1800"/>
              <a:t>A washing section at the absorber's top prevents environmental pollution from the capture process.</a:t>
            </a:r>
            <a:endParaRPr/>
          </a:p>
          <a:p>
            <a:pPr marL="457200" lvl="0" indent="-342900" algn="just" rtl="0">
              <a:spcBef>
                <a:spcPts val="0"/>
              </a:spcBef>
              <a:spcAft>
                <a:spcPts val="0"/>
              </a:spcAft>
              <a:buSzPts val="1800"/>
              <a:buChar char="•"/>
            </a:pPr>
            <a:r>
              <a:rPr lang="en-US" sz="1800"/>
              <a:t>Pure CO2 is collected at the stripper's summit and prepared for transportation, storage, or utilization.</a:t>
            </a:r>
            <a:endParaRPr/>
          </a:p>
          <a:p>
            <a:pPr marL="457200" lvl="0" indent="-342900" algn="just" rtl="0">
              <a:spcBef>
                <a:spcPts val="0"/>
              </a:spcBef>
              <a:spcAft>
                <a:spcPts val="0"/>
              </a:spcAft>
              <a:buSzPts val="1800"/>
              <a:buChar char="•"/>
            </a:pPr>
            <a:r>
              <a:rPr lang="en-US" sz="1800"/>
              <a:t>The regenerated solvent is recycled back to the absorber for continuous CO2 capture operation</a:t>
            </a:r>
            <a:endParaRPr sz="1800"/>
          </a:p>
          <a:p>
            <a:pPr marL="457200" lvl="0" indent="-342900" algn="just" rtl="0">
              <a:spcBef>
                <a:spcPts val="0"/>
              </a:spcBef>
              <a:spcAft>
                <a:spcPts val="0"/>
              </a:spcAft>
              <a:buSzPts val="1800"/>
              <a:buChar char="•"/>
            </a:pPr>
            <a:r>
              <a:rPr lang="en-US" sz="1800"/>
              <a:t>We want to predict solvent emission</a:t>
            </a:r>
            <a:endParaRPr sz="1800"/>
          </a:p>
        </p:txBody>
      </p:sp>
      <p:pic>
        <p:nvPicPr>
          <p:cNvPr id="83" name="Google Shape;83;p3"/>
          <p:cNvPicPr preferRelativeResize="0"/>
          <p:nvPr/>
        </p:nvPicPr>
        <p:blipFill rotWithShape="1">
          <a:blip r:embed="rId5">
            <a:alphaModFix/>
          </a:blip>
          <a:srcRect/>
          <a:stretch/>
        </p:blipFill>
        <p:spPr>
          <a:xfrm>
            <a:off x="324425" y="1975601"/>
            <a:ext cx="5789401" cy="4530826"/>
          </a:xfrm>
          <a:prstGeom prst="rect">
            <a:avLst/>
          </a:prstGeom>
          <a:noFill/>
          <a:ln>
            <a:noFill/>
          </a:ln>
        </p:spPr>
      </p:pic>
      <p:pic>
        <p:nvPicPr>
          <p:cNvPr id="11" name="Audio 10">
            <a:extLst>
              <a:ext uri="{FF2B5EF4-FFF2-40B4-BE49-F238E27FC236}">
                <a16:creationId xmlns:a16="http://schemas.microsoft.com/office/drawing/2014/main" id="{98349A22-6171-0801-2C04-A07A29E3E1B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7311"/>
    </mc:Choice>
    <mc:Fallback xmlns="">
      <p:transition spd="slow" advTm="37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4"/>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dirty="0">
                <a:latin typeface="Century Gothic"/>
                <a:ea typeface="Century Gothic"/>
                <a:cs typeface="Century Gothic"/>
                <a:sym typeface="Century Gothic"/>
              </a:rPr>
              <a:t>RELATED WORK</a:t>
            </a:r>
            <a:endParaRPr dirty="0"/>
          </a:p>
        </p:txBody>
      </p:sp>
      <p:sp>
        <p:nvSpPr>
          <p:cNvPr id="89" name="Google Shape;89;p4"/>
          <p:cNvSpPr txBox="1">
            <a:spLocks noGrp="1"/>
          </p:cNvSpPr>
          <p:nvPr>
            <p:ph type="body" idx="1"/>
          </p:nvPr>
        </p:nvSpPr>
        <p:spPr>
          <a:xfrm>
            <a:off x="838200" y="1569802"/>
            <a:ext cx="10515600" cy="4351338"/>
          </a:xfrm>
          <a:prstGeom prst="rect">
            <a:avLst/>
          </a:prstGeom>
          <a:noFill/>
          <a:ln>
            <a:noFill/>
          </a:ln>
        </p:spPr>
        <p:txBody>
          <a:bodyPr spcFirstLastPara="1" wrap="square" lIns="91425" tIns="45700" rIns="91425" bIns="45700" anchor="t" anchorCtr="0">
            <a:normAutofit fontScale="85000" lnSpcReduction="10000"/>
          </a:bodyPr>
          <a:lstStyle/>
          <a:p>
            <a:pPr marL="457189" lvl="0" indent="-304789" algn="just" rtl="0">
              <a:spcBef>
                <a:spcPts val="0"/>
              </a:spcBef>
              <a:spcAft>
                <a:spcPts val="0"/>
              </a:spcAft>
              <a:buClr>
                <a:schemeClr val="dk1"/>
              </a:buClr>
              <a:buSzPct val="100000"/>
              <a:buNone/>
            </a:pPr>
            <a:endParaRPr sz="2400"/>
          </a:p>
          <a:p>
            <a:pPr marL="457188" lvl="0" indent="-472428" algn="just" rtl="0">
              <a:spcBef>
                <a:spcPts val="480"/>
              </a:spcBef>
              <a:spcAft>
                <a:spcPts val="0"/>
              </a:spcAft>
              <a:buSzPct val="100000"/>
              <a:buChar char="•"/>
            </a:pPr>
            <a:r>
              <a:rPr lang="en-US" sz="2400"/>
              <a:t>Jablonka et. al. treated the problem of predicting amine emission as a time series prediction problem and used gradient-boosted decision tree and Convolutional Neural Network (CNN).</a:t>
            </a:r>
            <a:endParaRPr sz="2400"/>
          </a:p>
          <a:p>
            <a:pPr marL="457188" lvl="0" indent="-434328" algn="just" rtl="0">
              <a:spcBef>
                <a:spcPts val="480"/>
              </a:spcBef>
              <a:spcAft>
                <a:spcPts val="0"/>
              </a:spcAft>
              <a:buSzPct val="100000"/>
              <a:buChar char="•"/>
            </a:pPr>
            <a:r>
              <a:rPr lang="en-US" sz="2400"/>
              <a:t>LSTM and LSTM autoencoders have been widely used for time series prediction: capture both short and long term data dependencies</a:t>
            </a:r>
            <a:endParaRPr sz="2400"/>
          </a:p>
          <a:p>
            <a:pPr marL="457189" lvl="0" indent="-434329" algn="just" rtl="0">
              <a:spcBef>
                <a:spcPts val="480"/>
              </a:spcBef>
              <a:spcAft>
                <a:spcPts val="0"/>
              </a:spcAft>
              <a:buClr>
                <a:schemeClr val="dk1"/>
              </a:buClr>
              <a:buSzPct val="100000"/>
              <a:buChar char="•"/>
            </a:pPr>
            <a:r>
              <a:rPr lang="en-US" sz="2400"/>
              <a:t>Several studies across domains combine LSTM with attention mechanisms to improve time series forecasting - notable applications include earthquake prediction (Banna et al.) and stock price forecasting (Li et al.)</a:t>
            </a:r>
            <a:endParaRPr/>
          </a:p>
          <a:p>
            <a:pPr marL="457189" lvl="0" indent="-434329" algn="just" rtl="0">
              <a:spcBef>
                <a:spcPts val="480"/>
              </a:spcBef>
              <a:spcAft>
                <a:spcPts val="0"/>
              </a:spcAft>
              <a:buClr>
                <a:schemeClr val="dk1"/>
              </a:buClr>
              <a:buSzPct val="100000"/>
              <a:buChar char="•"/>
            </a:pPr>
            <a:r>
              <a:rPr lang="en-US" sz="2400"/>
              <a:t>The dual-stage attention mechanism allows models to focus on both important input features and embeddings, leading to enhanced prediction results.</a:t>
            </a:r>
            <a:endParaRPr/>
          </a:p>
          <a:p>
            <a:pPr marL="457188" lvl="0" indent="-434328" algn="just" rtl="0">
              <a:spcBef>
                <a:spcPts val="480"/>
              </a:spcBef>
              <a:spcAft>
                <a:spcPts val="0"/>
              </a:spcAft>
              <a:buClr>
                <a:schemeClr val="dk1"/>
              </a:buClr>
              <a:buSzPct val="100000"/>
              <a:buChar char="•"/>
            </a:pPr>
            <a:r>
              <a:rPr lang="en-US" sz="2400"/>
              <a:t>Multiple comparative studies (e.g., Abbasimehr and Paki) have demonstrated that attention-enhanced LSTM models consistently outperform traditional time series forecasting methods</a:t>
            </a:r>
            <a:endParaRPr sz="2400"/>
          </a:p>
          <a:p>
            <a:pPr marL="457189" lvl="0" indent="-434329" algn="just" rtl="0">
              <a:spcBef>
                <a:spcPts val="480"/>
              </a:spcBef>
              <a:spcAft>
                <a:spcPts val="0"/>
              </a:spcAft>
              <a:buSzPct val="100000"/>
              <a:buChar char="•"/>
            </a:pPr>
            <a:r>
              <a:rPr lang="en-US" sz="2400"/>
              <a:t>We adopt a LSTM autoencoder with dual stage attention.</a:t>
            </a:r>
            <a:endParaRPr sz="2400"/>
          </a:p>
          <a:p>
            <a:pPr marL="457189" lvl="0" indent="-304789" algn="just" rtl="0">
              <a:spcBef>
                <a:spcPts val="480"/>
              </a:spcBef>
              <a:spcAft>
                <a:spcPts val="0"/>
              </a:spcAft>
              <a:buClr>
                <a:schemeClr val="dk1"/>
              </a:buClr>
              <a:buSzPct val="100000"/>
              <a:buNone/>
            </a:pPr>
            <a:endParaRPr sz="2400"/>
          </a:p>
        </p:txBody>
      </p:sp>
      <p:pic>
        <p:nvPicPr>
          <p:cNvPr id="15" name="Audio 14">
            <a:extLst>
              <a:ext uri="{FF2B5EF4-FFF2-40B4-BE49-F238E27FC236}">
                <a16:creationId xmlns:a16="http://schemas.microsoft.com/office/drawing/2014/main" id="{FFD04F75-111C-AC58-64A5-F49766FCD0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3009"/>
    </mc:Choice>
    <mc:Fallback xmlns="">
      <p:transition spd="slow" advTm="43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5"/>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METHODOLOGY</a:t>
            </a:r>
            <a:endParaRPr/>
          </a:p>
        </p:txBody>
      </p:sp>
      <p:sp>
        <p:nvSpPr>
          <p:cNvPr id="95" name="Google Shape;95;p5"/>
          <p:cNvSpPr txBox="1">
            <a:spLocks noGrp="1"/>
          </p:cNvSpPr>
          <p:nvPr>
            <p:ph type="body" idx="1"/>
          </p:nvPr>
        </p:nvSpPr>
        <p:spPr>
          <a:xfrm>
            <a:off x="609600" y="2459297"/>
            <a:ext cx="10972800" cy="3979259"/>
          </a:xfrm>
          <a:prstGeom prst="rect">
            <a:avLst/>
          </a:prstGeom>
          <a:noFill/>
          <a:ln>
            <a:noFill/>
          </a:ln>
        </p:spPr>
        <p:txBody>
          <a:bodyPr spcFirstLastPara="1" wrap="square" lIns="91425" tIns="45700" rIns="91425" bIns="45700" anchor="t" anchorCtr="0">
            <a:normAutofit/>
          </a:bodyPr>
          <a:lstStyle/>
          <a:p>
            <a:pPr marL="457189" lvl="0" indent="-457189" algn="l" rtl="0">
              <a:spcBef>
                <a:spcPts val="0"/>
              </a:spcBef>
              <a:spcAft>
                <a:spcPts val="0"/>
              </a:spcAft>
              <a:buClr>
                <a:schemeClr val="dk1"/>
              </a:buClr>
              <a:buSzPts val="2400"/>
              <a:buFont typeface="Arial"/>
              <a:buChar char="•"/>
            </a:pPr>
            <a:r>
              <a:rPr lang="en-US" sz="2400"/>
              <a:t>We used data from the Technology Center Mongstad. This dataset contains data from a test campaign conducted between November 1, 2020, and November 15, 2020.</a:t>
            </a:r>
            <a:endParaRPr/>
          </a:p>
          <a:p>
            <a:pPr marL="457188" lvl="0" indent="-495288" algn="l" rtl="0">
              <a:spcBef>
                <a:spcPts val="480"/>
              </a:spcBef>
              <a:spcAft>
                <a:spcPts val="0"/>
              </a:spcAft>
              <a:buSzPts val="2400"/>
              <a:buChar char="•"/>
            </a:pPr>
            <a:r>
              <a:rPr lang="en-US" sz="2400"/>
              <a:t>We selected a varying number of features using Pearson correlation.</a:t>
            </a:r>
            <a:endParaRPr sz="2400"/>
          </a:p>
          <a:p>
            <a:pPr marL="457189" lvl="0" indent="-457189" algn="l" rtl="0">
              <a:spcBef>
                <a:spcPts val="480"/>
              </a:spcBef>
              <a:spcAft>
                <a:spcPts val="0"/>
              </a:spcAft>
              <a:buClr>
                <a:schemeClr val="dk1"/>
              </a:buClr>
              <a:buSzPts val="2400"/>
              <a:buFont typeface="Arial"/>
              <a:buChar char="•"/>
            </a:pPr>
            <a:r>
              <a:rPr lang="en-US" sz="2400"/>
              <a:t>In the pre-processing step, we converted the data into a time series using a window</a:t>
            </a:r>
            <a:endParaRPr/>
          </a:p>
          <a:p>
            <a:pPr marL="457188" lvl="0" indent="0" algn="l" rtl="0">
              <a:spcBef>
                <a:spcPts val="480"/>
              </a:spcBef>
              <a:spcAft>
                <a:spcPts val="0"/>
              </a:spcAft>
              <a:buNone/>
            </a:pPr>
            <a:r>
              <a:rPr lang="en-US" sz="2400"/>
              <a:t>size of 25.</a:t>
            </a:r>
            <a:endParaRPr/>
          </a:p>
          <a:p>
            <a:pPr marL="457189" lvl="0" indent="-457189" algn="l" rtl="0">
              <a:spcBef>
                <a:spcPts val="480"/>
              </a:spcBef>
              <a:spcAft>
                <a:spcPts val="0"/>
              </a:spcAft>
              <a:buClr>
                <a:schemeClr val="dk1"/>
              </a:buClr>
              <a:buSzPts val="2400"/>
              <a:buFont typeface="Arial"/>
              <a:buChar char="•"/>
            </a:pPr>
            <a:r>
              <a:rPr lang="en-US" sz="2400"/>
              <a:t>Finally, we compared the performance of various models to predict AMP emission with 4, 6, 8, and 10 features.</a:t>
            </a:r>
            <a:endParaRPr/>
          </a:p>
        </p:txBody>
      </p:sp>
      <p:sp>
        <p:nvSpPr>
          <p:cNvPr id="96" name="Google Shape;96;p5"/>
          <p:cNvSpPr txBox="1"/>
          <p:nvPr/>
        </p:nvSpPr>
        <p:spPr>
          <a:xfrm>
            <a:off x="609600" y="1795613"/>
            <a:ext cx="297652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Calibri"/>
                <a:ea typeface="Calibri"/>
                <a:cs typeface="Calibri"/>
                <a:sym typeface="Calibri"/>
              </a:rPr>
              <a:t>Data Preprocessing</a:t>
            </a:r>
            <a:endParaRPr/>
          </a:p>
        </p:txBody>
      </p:sp>
      <p:pic>
        <p:nvPicPr>
          <p:cNvPr id="22" name="Audio 21">
            <a:extLst>
              <a:ext uri="{FF2B5EF4-FFF2-40B4-BE49-F238E27FC236}">
                <a16:creationId xmlns:a16="http://schemas.microsoft.com/office/drawing/2014/main" id="{BA3BA519-F68F-0334-75A9-2BDDC6CEBD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8635"/>
    </mc:Choice>
    <mc:Fallback xmlns="">
      <p:transition spd="slow" advTm="286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6"/>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METHODOLOGY</a:t>
            </a:r>
            <a:endParaRPr/>
          </a:p>
        </p:txBody>
      </p:sp>
      <p:sp>
        <p:nvSpPr>
          <p:cNvPr id="102" name="Google Shape;102;p6"/>
          <p:cNvSpPr txBox="1"/>
          <p:nvPr/>
        </p:nvSpPr>
        <p:spPr>
          <a:xfrm>
            <a:off x="609600" y="1795613"/>
            <a:ext cx="269977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Calibri"/>
                <a:ea typeface="Calibri"/>
                <a:cs typeface="Calibri"/>
                <a:sym typeface="Calibri"/>
              </a:rPr>
              <a:t>Selected features</a:t>
            </a:r>
            <a:endParaRPr/>
          </a:p>
        </p:txBody>
      </p:sp>
      <p:pic>
        <p:nvPicPr>
          <p:cNvPr id="103" name="Google Shape;103;p6"/>
          <p:cNvPicPr preferRelativeResize="0">
            <a:picLocks noGrp="1"/>
          </p:cNvPicPr>
          <p:nvPr>
            <p:ph type="body" idx="1"/>
          </p:nvPr>
        </p:nvPicPr>
        <p:blipFill rotWithShape="1">
          <a:blip r:embed="rId5">
            <a:alphaModFix/>
          </a:blip>
          <a:srcRect/>
          <a:stretch/>
        </p:blipFill>
        <p:spPr>
          <a:xfrm>
            <a:off x="1158875" y="2654365"/>
            <a:ext cx="4937126" cy="2989197"/>
          </a:xfrm>
          <a:prstGeom prst="rect">
            <a:avLst/>
          </a:prstGeom>
          <a:noFill/>
          <a:ln>
            <a:noFill/>
          </a:ln>
        </p:spPr>
      </p:pic>
      <p:pic>
        <p:nvPicPr>
          <p:cNvPr id="104" name="Google Shape;104;p6"/>
          <p:cNvPicPr preferRelativeResize="0"/>
          <p:nvPr/>
        </p:nvPicPr>
        <p:blipFill rotWithShape="1">
          <a:blip r:embed="rId6">
            <a:alphaModFix/>
          </a:blip>
          <a:srcRect/>
          <a:stretch/>
        </p:blipFill>
        <p:spPr>
          <a:xfrm>
            <a:off x="6698512" y="2478213"/>
            <a:ext cx="4679211" cy="3165349"/>
          </a:xfrm>
          <a:prstGeom prst="rect">
            <a:avLst/>
          </a:prstGeom>
          <a:noFill/>
          <a:ln>
            <a:noFill/>
          </a:ln>
        </p:spPr>
      </p:pic>
      <p:pic>
        <p:nvPicPr>
          <p:cNvPr id="17" name="Audio 16">
            <a:extLst>
              <a:ext uri="{FF2B5EF4-FFF2-40B4-BE49-F238E27FC236}">
                <a16:creationId xmlns:a16="http://schemas.microsoft.com/office/drawing/2014/main" id="{9CD00259-777C-8DC9-C959-320E8F8138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4759"/>
    </mc:Choice>
    <mc:Fallback xmlns="">
      <p:transition spd="slow" advTm="24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0"/>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PROPOSED MODEL ARCHITECTURE</a:t>
            </a:r>
            <a:endParaRPr/>
          </a:p>
        </p:txBody>
      </p:sp>
      <p:pic>
        <p:nvPicPr>
          <p:cNvPr id="111" name="Google Shape;111;p10"/>
          <p:cNvPicPr preferRelativeResize="0">
            <a:picLocks noGrp="1"/>
          </p:cNvPicPr>
          <p:nvPr>
            <p:ph type="body" idx="1"/>
          </p:nvPr>
        </p:nvPicPr>
        <p:blipFill rotWithShape="1">
          <a:blip r:embed="rId5">
            <a:alphaModFix/>
          </a:blip>
          <a:srcRect/>
          <a:stretch/>
        </p:blipFill>
        <p:spPr>
          <a:xfrm>
            <a:off x="638100" y="1694700"/>
            <a:ext cx="10915800" cy="3468600"/>
          </a:xfrm>
          <a:prstGeom prst="rect">
            <a:avLst/>
          </a:prstGeom>
          <a:noFill/>
          <a:ln>
            <a:noFill/>
          </a:ln>
        </p:spPr>
      </p:pic>
      <p:sp>
        <p:nvSpPr>
          <p:cNvPr id="112" name="Google Shape;112;p10"/>
          <p:cNvSpPr txBox="1"/>
          <p:nvPr/>
        </p:nvSpPr>
        <p:spPr>
          <a:xfrm>
            <a:off x="609600" y="5163300"/>
            <a:ext cx="10677000" cy="15699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2400"/>
              <a:buFont typeface="Arial"/>
              <a:buChar char="•"/>
            </a:pPr>
            <a:r>
              <a:rPr lang="en-US" sz="2400">
                <a:solidFill>
                  <a:schemeClr val="dk1"/>
                </a:solidFill>
                <a:latin typeface="Calibri"/>
                <a:ea typeface="Calibri"/>
                <a:cs typeface="Calibri"/>
                <a:sym typeface="Calibri"/>
              </a:rPr>
              <a:t>Autoencoder compresses complex time-series data into a lower-dimensional representation, effectively capturing essential patterns.</a:t>
            </a:r>
            <a:endParaRPr sz="240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2400"/>
              <a:buFont typeface="Arial"/>
              <a:buChar char="•"/>
            </a:pPr>
            <a:r>
              <a:rPr lang="en-US" sz="2400">
                <a:solidFill>
                  <a:schemeClr val="dk1"/>
                </a:solidFill>
                <a:latin typeface="Calibri"/>
                <a:ea typeface="Calibri"/>
                <a:cs typeface="Calibri"/>
                <a:sym typeface="Calibri"/>
              </a:rPr>
              <a:t>Dual attention analyse by focusing on input elements before the encoder and embedding features before the decoder, improving prediction performance.</a:t>
            </a:r>
            <a:endParaRPr sz="2400">
              <a:solidFill>
                <a:schemeClr val="dk1"/>
              </a:solidFill>
              <a:latin typeface="Calibri"/>
              <a:ea typeface="Calibri"/>
              <a:cs typeface="Calibri"/>
              <a:sym typeface="Calibri"/>
            </a:endParaRPr>
          </a:p>
        </p:txBody>
      </p:sp>
      <p:pic>
        <p:nvPicPr>
          <p:cNvPr id="15" name="Audio 14">
            <a:extLst>
              <a:ext uri="{FF2B5EF4-FFF2-40B4-BE49-F238E27FC236}">
                <a16:creationId xmlns:a16="http://schemas.microsoft.com/office/drawing/2014/main" id="{85F2DDDE-D4DA-0488-17AA-46A137F4EE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5768"/>
    </mc:Choice>
    <mc:Fallback xmlns="">
      <p:transition spd="slow" advTm="115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EXPERIMENT SETUP: ML Methods</a:t>
            </a:r>
            <a:endParaRPr/>
          </a:p>
        </p:txBody>
      </p:sp>
      <p:sp>
        <p:nvSpPr>
          <p:cNvPr id="118" name="Google Shape;118;p7"/>
          <p:cNvSpPr txBox="1">
            <a:spLocks noGrp="1"/>
          </p:cNvSpPr>
          <p:nvPr>
            <p:ph type="body" idx="1"/>
          </p:nvPr>
        </p:nvSpPr>
        <p:spPr>
          <a:xfrm>
            <a:off x="609600" y="2146905"/>
            <a:ext cx="10972800" cy="3979259"/>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chemeClr val="dk1"/>
              </a:buClr>
              <a:buSzPts val="2400"/>
              <a:buFont typeface="+mj-lt"/>
              <a:buAutoNum type="arabicPeriod"/>
            </a:pPr>
            <a:r>
              <a:rPr lang="en-US" sz="2400" dirty="0"/>
              <a:t>LSTM: We used two LSTM layers with 32 and 16 LSTM units each, and a dense layer for prediction.</a:t>
            </a:r>
            <a:endParaRPr dirty="0"/>
          </a:p>
          <a:p>
            <a:pPr marL="609600" lvl="0" indent="-457200" algn="l" rtl="0">
              <a:spcBef>
                <a:spcPts val="480"/>
              </a:spcBef>
              <a:spcAft>
                <a:spcPts val="0"/>
              </a:spcAft>
              <a:buClr>
                <a:schemeClr val="dk1"/>
              </a:buClr>
              <a:buSzPts val="2400"/>
              <a:buFont typeface="+mj-lt"/>
              <a:buAutoNum type="arabicPeriod"/>
            </a:pPr>
            <a:endParaRPr sz="2400" dirty="0"/>
          </a:p>
          <a:p>
            <a:pPr marL="457200" lvl="0" indent="-457200" algn="l" rtl="0">
              <a:spcBef>
                <a:spcPts val="480"/>
              </a:spcBef>
              <a:spcAft>
                <a:spcPts val="0"/>
              </a:spcAft>
              <a:buClr>
                <a:schemeClr val="dk1"/>
              </a:buClr>
              <a:buSzPts val="2400"/>
              <a:buFont typeface="+mj-lt"/>
              <a:buAutoNum type="arabicPeriod"/>
            </a:pPr>
            <a:r>
              <a:rPr lang="en-US" sz="2400" dirty="0"/>
              <a:t>LSTM autoencoder: The encoder also consists of two LSTM layers with 32 and 16 LSTM units each, the decoder has the same two layers but in reverse order ,and a dense layer taking encoder output as input for prediction.</a:t>
            </a:r>
            <a:endParaRPr dirty="0"/>
          </a:p>
          <a:p>
            <a:pPr marL="609600" lvl="0" indent="-457200" algn="l" rtl="0">
              <a:spcBef>
                <a:spcPts val="480"/>
              </a:spcBef>
              <a:spcAft>
                <a:spcPts val="0"/>
              </a:spcAft>
              <a:buClr>
                <a:schemeClr val="dk1"/>
              </a:buClr>
              <a:buSzPts val="2400"/>
              <a:buFont typeface="+mj-lt"/>
              <a:buAutoNum type="arabicPeriod"/>
            </a:pPr>
            <a:endParaRPr sz="2400" dirty="0"/>
          </a:p>
          <a:p>
            <a:pPr marL="457200" lvl="0" indent="-457200" algn="l" rtl="0">
              <a:spcBef>
                <a:spcPts val="480"/>
              </a:spcBef>
              <a:spcAft>
                <a:spcPts val="0"/>
              </a:spcAft>
              <a:buClr>
                <a:schemeClr val="dk1"/>
              </a:buClr>
              <a:buSzPts val="2400"/>
              <a:buFont typeface="+mj-lt"/>
              <a:buAutoNum type="arabicPeriod"/>
            </a:pPr>
            <a:r>
              <a:rPr lang="en-US" sz="2400" dirty="0"/>
              <a:t>Autoencoder with a single attention layer: This is a variant where we only add an attention layer between encoder and decoder.</a:t>
            </a:r>
            <a:endParaRPr dirty="0"/>
          </a:p>
          <a:p>
            <a:pPr marL="457200" lvl="0" indent="-304800" algn="l" rtl="0">
              <a:spcBef>
                <a:spcPts val="480"/>
              </a:spcBef>
              <a:spcAft>
                <a:spcPts val="0"/>
              </a:spcAft>
              <a:buClr>
                <a:schemeClr val="dk1"/>
              </a:buClr>
              <a:buSzPts val="2400"/>
              <a:buFont typeface="Calibri"/>
              <a:buNone/>
            </a:pPr>
            <a:endParaRPr sz="2400" dirty="0"/>
          </a:p>
        </p:txBody>
      </p:sp>
      <p:pic>
        <p:nvPicPr>
          <p:cNvPr id="21" name="Audio 20">
            <a:extLst>
              <a:ext uri="{FF2B5EF4-FFF2-40B4-BE49-F238E27FC236}">
                <a16:creationId xmlns:a16="http://schemas.microsoft.com/office/drawing/2014/main" id="{B167DC03-978F-6135-A22C-B3473A0D88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7189"/>
    </mc:Choice>
    <mc:Fallback xmlns="">
      <p:transition spd="slow" advTm="107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8"/>
          <p:cNvSpPr txBox="1">
            <a:spLocks noGrp="1"/>
          </p:cNvSpPr>
          <p:nvPr>
            <p:ph type="title"/>
          </p:nvPr>
        </p:nvSpPr>
        <p:spPr>
          <a:xfrm>
            <a:off x="609600" y="936860"/>
            <a:ext cx="10972800" cy="85875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3200"/>
              <a:buFont typeface="Century Gothic"/>
              <a:buNone/>
            </a:pPr>
            <a:r>
              <a:rPr lang="en-US" sz="3200">
                <a:latin typeface="Century Gothic"/>
                <a:ea typeface="Century Gothic"/>
                <a:cs typeface="Century Gothic"/>
                <a:sym typeface="Century Gothic"/>
              </a:rPr>
              <a:t>EXPERIMENTS</a:t>
            </a:r>
            <a:endParaRPr/>
          </a:p>
        </p:txBody>
      </p:sp>
      <p:sp>
        <p:nvSpPr>
          <p:cNvPr id="124" name="Google Shape;124;p8"/>
          <p:cNvSpPr txBox="1">
            <a:spLocks noGrp="1"/>
          </p:cNvSpPr>
          <p:nvPr>
            <p:ph type="body" idx="1"/>
          </p:nvPr>
        </p:nvSpPr>
        <p:spPr>
          <a:xfrm>
            <a:off x="498388" y="1504354"/>
            <a:ext cx="10882185" cy="4711095"/>
          </a:xfrm>
          <a:prstGeom prst="rect">
            <a:avLst/>
          </a:prstGeom>
          <a:noFill/>
          <a:ln>
            <a:noFill/>
          </a:ln>
        </p:spPr>
        <p:txBody>
          <a:bodyPr spcFirstLastPara="1" wrap="square" lIns="91425" tIns="45700" rIns="91425" bIns="45700" anchor="t" anchorCtr="0">
            <a:normAutofit/>
          </a:bodyPr>
          <a:lstStyle/>
          <a:p>
            <a:pPr marL="609600" lvl="0" indent="-457200" algn="just" rtl="0">
              <a:spcBef>
                <a:spcPts val="0"/>
              </a:spcBef>
              <a:spcAft>
                <a:spcPts val="0"/>
              </a:spcAft>
              <a:buClr>
                <a:schemeClr val="dk1"/>
              </a:buClr>
              <a:buSzPts val="2400"/>
              <a:buFont typeface="+mj-lt"/>
              <a:buAutoNum type="arabicPeriod" startAt="4"/>
            </a:pPr>
            <a:endParaRPr sz="2400" dirty="0"/>
          </a:p>
          <a:p>
            <a:pPr lvl="0" indent="-457200" algn="just" rtl="0">
              <a:spcBef>
                <a:spcPts val="480"/>
              </a:spcBef>
              <a:spcAft>
                <a:spcPts val="0"/>
              </a:spcAft>
              <a:buClr>
                <a:schemeClr val="dk1"/>
              </a:buClr>
              <a:buSzPts val="2400"/>
              <a:buFont typeface="+mj-lt"/>
              <a:buAutoNum type="arabicPeriod" startAt="4"/>
            </a:pPr>
            <a:r>
              <a:rPr lang="en-US" sz="2400" dirty="0"/>
              <a:t>Autoencoder with dual-stage attention: This is the proposed method, with LSTM autoencoder as described above and two attention layers, one as the first layer before encoder, and the other in between the encoder and decoder.</a:t>
            </a:r>
            <a:endParaRPr dirty="0"/>
          </a:p>
          <a:p>
            <a:pPr marL="609600" lvl="0" indent="-457200" algn="just" rtl="0">
              <a:spcBef>
                <a:spcPts val="480"/>
              </a:spcBef>
              <a:spcAft>
                <a:spcPts val="0"/>
              </a:spcAft>
              <a:buClr>
                <a:schemeClr val="dk1"/>
              </a:buClr>
              <a:buSzPts val="2400"/>
              <a:buFont typeface="+mj-lt"/>
              <a:buAutoNum type="arabicPeriod" startAt="4"/>
            </a:pPr>
            <a:endParaRPr sz="2400" dirty="0"/>
          </a:p>
          <a:p>
            <a:pPr lvl="0" indent="-457200" algn="just" rtl="0">
              <a:spcBef>
                <a:spcPts val="480"/>
              </a:spcBef>
              <a:spcAft>
                <a:spcPts val="0"/>
              </a:spcAft>
              <a:buClr>
                <a:schemeClr val="dk1"/>
              </a:buClr>
              <a:buSzPts val="2400"/>
              <a:buFont typeface="+mj-lt"/>
              <a:buAutoNum type="arabicPeriod" startAt="4"/>
            </a:pPr>
            <a:r>
              <a:rPr lang="en-US" sz="2400" dirty="0"/>
              <a:t>Gradient boosting tree: Type of machine learning algorithm used for both regression and classification problems.</a:t>
            </a:r>
            <a:endParaRPr dirty="0"/>
          </a:p>
          <a:p>
            <a:pPr marL="609600" lvl="0" indent="-457200" algn="just" rtl="0">
              <a:spcBef>
                <a:spcPts val="480"/>
              </a:spcBef>
              <a:spcAft>
                <a:spcPts val="0"/>
              </a:spcAft>
              <a:buClr>
                <a:schemeClr val="dk1"/>
              </a:buClr>
              <a:buSzPts val="2400"/>
              <a:buFont typeface="+mj-lt"/>
              <a:buAutoNum type="arabicPeriod" startAt="4"/>
            </a:pPr>
            <a:endParaRPr sz="2400" dirty="0"/>
          </a:p>
          <a:p>
            <a:pPr lvl="0" indent="-457200" algn="just" rtl="0">
              <a:spcBef>
                <a:spcPts val="480"/>
              </a:spcBef>
              <a:spcAft>
                <a:spcPts val="0"/>
              </a:spcAft>
              <a:buClr>
                <a:schemeClr val="dk1"/>
              </a:buClr>
              <a:buSzPts val="2400"/>
              <a:buFont typeface="+mj-lt"/>
              <a:buAutoNum type="arabicPeriod" startAt="4"/>
            </a:pPr>
            <a:r>
              <a:rPr lang="en-US" sz="2400" dirty="0"/>
              <a:t>Convolutional neural network (CNN): To make a fair comparison, we used two layers of CNN with 32 and 16 units in each layer followed by a dense layer for prediction.</a:t>
            </a:r>
            <a:endParaRPr dirty="0"/>
          </a:p>
          <a:p>
            <a:pPr marL="742950" lvl="0" indent="-590550" algn="just" rtl="0">
              <a:spcBef>
                <a:spcPts val="480"/>
              </a:spcBef>
              <a:spcAft>
                <a:spcPts val="0"/>
              </a:spcAft>
              <a:buClr>
                <a:schemeClr val="dk1"/>
              </a:buClr>
              <a:buSzPts val="2400"/>
              <a:buFont typeface="Calibri"/>
              <a:buNone/>
            </a:pPr>
            <a:endParaRPr sz="2400" dirty="0"/>
          </a:p>
        </p:txBody>
      </p:sp>
      <p:pic>
        <p:nvPicPr>
          <p:cNvPr id="8" name="Audio 7">
            <a:extLst>
              <a:ext uri="{FF2B5EF4-FFF2-40B4-BE49-F238E27FC236}">
                <a16:creationId xmlns:a16="http://schemas.microsoft.com/office/drawing/2014/main" id="{1227EDF2-F712-07C4-5E25-43071DAD99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3680"/>
    </mc:Choice>
    <mc:Fallback xmlns="">
      <p:transition spd="slow" advTm="8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UMBC-powerpoint-presentation-16-9">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TotalTime>
  <Words>3501</Words>
  <Application>Microsoft Macintosh PowerPoint</Application>
  <PresentationFormat>Widescreen</PresentationFormat>
  <Paragraphs>233</Paragraphs>
  <Slides>15</Slides>
  <Notes>15</Notes>
  <HiddenSlides>0</HiddenSlides>
  <MMClips>15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Helvetica</vt:lpstr>
      <vt:lpstr>Century Gothic</vt:lpstr>
      <vt:lpstr>Helvetica Neue</vt:lpstr>
      <vt:lpstr>Calibri</vt:lpstr>
      <vt:lpstr>UMBC-powerpoint-presentation-16-9</vt:lpstr>
      <vt:lpstr>A LSTM with Dual-stage Attention Method to Predict Amine Emissions for Carbon Dioxide Capture and Storage</vt:lpstr>
      <vt:lpstr>INTRODUCTION</vt:lpstr>
      <vt:lpstr>INTRODUCTION</vt:lpstr>
      <vt:lpstr>RELATED WORK</vt:lpstr>
      <vt:lpstr>METHODOLOGY</vt:lpstr>
      <vt:lpstr>METHODOLOGY</vt:lpstr>
      <vt:lpstr>PROPOSED MODEL ARCHITECTURE</vt:lpstr>
      <vt:lpstr>EXPERIMENT SETUP: ML Methods</vt:lpstr>
      <vt:lpstr>EXPERIMENTS</vt:lpstr>
      <vt:lpstr>EXPERIMENTS SETUP</vt:lpstr>
      <vt:lpstr>RESULTS</vt:lpstr>
      <vt:lpstr>RESULTS</vt:lpstr>
      <vt:lpstr>CONCLUSION</vt:lpstr>
      <vt:lpstr>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Sai Rajesh</dc:creator>
  <cp:lastModifiedBy>Sai Rajesh</cp:lastModifiedBy>
  <cp:revision>3</cp:revision>
  <dcterms:created xsi:type="dcterms:W3CDTF">2024-11-19T02:49:45Z</dcterms:created>
  <dcterms:modified xsi:type="dcterms:W3CDTF">2024-11-19T23:24:01Z</dcterms:modified>
</cp:coreProperties>
</file>